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0" r:id="rId3"/>
    <p:sldId id="257" r:id="rId4"/>
    <p:sldId id="258" r:id="rId5"/>
    <p:sldId id="261" r:id="rId6"/>
    <p:sldId id="267" r:id="rId7"/>
    <p:sldId id="271" r:id="rId8"/>
    <p:sldId id="270" r:id="rId9"/>
    <p:sldId id="264" r:id="rId10"/>
    <p:sldId id="265" r:id="rId11"/>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15620"/>
    <p:restoredTop sz="94660"/>
  </p:normalViewPr>
  <p:slideViewPr>
    <p:cSldViewPr>
      <p:cViewPr varScale="1">
        <p:scale>
          <a:sx n="109" d="100"/>
          <a:sy n="109" d="100"/>
        </p:scale>
        <p:origin x="-62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88C3D562-20EE-49F8-87B7-6F060494DBE7}" type="datetimeFigureOut">
              <a:rPr lang="de-DE" smtClean="0"/>
              <a:pPr/>
              <a:t>16.10.2012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008F4042-7B34-49FC-B6D7-2DFD617E03AA}" type="slidenum">
              <a:rPr lang="de-DE" smtClean="0"/>
              <a:pPr/>
              <a:t>‹Nr.›</a:t>
            </a:fld>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88C3D562-20EE-49F8-87B7-6F060494DBE7}" type="datetimeFigureOut">
              <a:rPr lang="de-DE" smtClean="0"/>
              <a:pPr/>
              <a:t>16.10.2012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008F4042-7B34-49FC-B6D7-2DFD617E03AA}" type="slidenum">
              <a:rPr lang="de-DE" smtClean="0"/>
              <a:pPr/>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88C3D562-20EE-49F8-87B7-6F060494DBE7}" type="datetimeFigureOut">
              <a:rPr lang="de-DE" smtClean="0"/>
              <a:pPr/>
              <a:t>16.10.2012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008F4042-7B34-49FC-B6D7-2DFD617E03AA}" type="slidenum">
              <a:rPr lang="de-DE" smtClean="0"/>
              <a:pPr/>
              <a:t>‹Nr.›</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88C3D562-20EE-49F8-87B7-6F060494DBE7}" type="datetimeFigureOut">
              <a:rPr lang="de-DE" smtClean="0"/>
              <a:pPr/>
              <a:t>16.10.2012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008F4042-7B34-49FC-B6D7-2DFD617E03AA}" type="slidenum">
              <a:rPr lang="de-DE" smtClean="0"/>
              <a:pPr/>
              <a:t>‹Nr.›</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p>
            <a:fld id="{88C3D562-20EE-49F8-87B7-6F060494DBE7}" type="datetimeFigureOut">
              <a:rPr lang="de-DE" smtClean="0"/>
              <a:pPr/>
              <a:t>16.10.2012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008F4042-7B34-49FC-B6D7-2DFD617E03AA}" type="slidenum">
              <a:rPr lang="de-DE" smtClean="0"/>
              <a:pPr/>
              <a:t>‹Nr.›</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88C3D562-20EE-49F8-87B7-6F060494DBE7}" type="datetimeFigureOut">
              <a:rPr lang="de-DE" smtClean="0"/>
              <a:pPr/>
              <a:t>16.10.2012</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008F4042-7B34-49FC-B6D7-2DFD617E03AA}" type="slidenum">
              <a:rPr lang="de-DE" smtClean="0"/>
              <a:pPr/>
              <a:t>‹Nr.›</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88C3D562-20EE-49F8-87B7-6F060494DBE7}" type="datetimeFigureOut">
              <a:rPr lang="de-DE" smtClean="0"/>
              <a:pPr/>
              <a:t>16.10.2012</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008F4042-7B34-49FC-B6D7-2DFD617E03AA}" type="slidenum">
              <a:rPr lang="de-DE" smtClean="0"/>
              <a:pPr/>
              <a:t>‹Nr.›</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88C3D562-20EE-49F8-87B7-6F060494DBE7}" type="datetimeFigureOut">
              <a:rPr lang="de-DE" smtClean="0"/>
              <a:pPr/>
              <a:t>16.10.2012</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008F4042-7B34-49FC-B6D7-2DFD617E03AA}" type="slidenum">
              <a:rPr lang="de-DE" smtClean="0"/>
              <a:pPr/>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88C3D562-20EE-49F8-87B7-6F060494DBE7}" type="datetimeFigureOut">
              <a:rPr lang="de-DE" smtClean="0"/>
              <a:pPr/>
              <a:t>16.10.2012</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008F4042-7B34-49FC-B6D7-2DFD617E03AA}" type="slidenum">
              <a:rPr lang="de-DE" smtClean="0"/>
              <a:pPr/>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p>
            <a:fld id="{88C3D562-20EE-49F8-87B7-6F060494DBE7}" type="datetimeFigureOut">
              <a:rPr lang="de-DE" smtClean="0"/>
              <a:pPr/>
              <a:t>16.10.2012</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008F4042-7B34-49FC-B6D7-2DFD617E03AA}" type="slidenum">
              <a:rPr lang="de-DE" smtClean="0"/>
              <a:pPr/>
              <a:t>‹Nr.›</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p>
            <a:fld id="{88C3D562-20EE-49F8-87B7-6F060494DBE7}" type="datetimeFigureOut">
              <a:rPr lang="de-DE" smtClean="0"/>
              <a:pPr/>
              <a:t>16.10.2012</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008F4042-7B34-49FC-B6D7-2DFD617E03AA}" type="slidenum">
              <a:rPr lang="de-DE" smtClean="0"/>
              <a:pPr/>
              <a:t>‹Nr.›</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C3D562-20EE-49F8-87B7-6F060494DBE7}" type="datetimeFigureOut">
              <a:rPr lang="de-DE" smtClean="0"/>
              <a:pPr/>
              <a:t>16.10.2012</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8F4042-7B34-49FC-B6D7-2DFD617E03AA}" type="slidenum">
              <a:rPr lang="de-DE" smtClean="0"/>
              <a:pPr/>
              <a:t>‹Nr.›</a:t>
            </a:fld>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1785927"/>
            <a:ext cx="7772400" cy="1814524"/>
          </a:xfrm>
        </p:spPr>
        <p:txBody>
          <a:bodyPr>
            <a:normAutofit/>
          </a:bodyPr>
          <a:lstStyle/>
          <a:p>
            <a:r>
              <a:rPr lang="de-DE" dirty="0" smtClean="0"/>
              <a:t>Infoveranstaltung zum Abschlusskolloquium ESL</a:t>
            </a:r>
            <a:endParaRPr lang="de-DE" dirty="0"/>
          </a:p>
        </p:txBody>
      </p:sp>
      <p:sp>
        <p:nvSpPr>
          <p:cNvPr id="3" name="Untertitel 2"/>
          <p:cNvSpPr>
            <a:spLocks noGrp="1"/>
          </p:cNvSpPr>
          <p:nvPr>
            <p:ph type="subTitle" idx="1"/>
          </p:nvPr>
        </p:nvSpPr>
        <p:spPr/>
        <p:txBody>
          <a:bodyPr/>
          <a:lstStyle/>
          <a:p>
            <a:r>
              <a:rPr lang="de-DE" dirty="0" smtClean="0"/>
              <a:t>Prof. Dr. Matthias Trautmann</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4000" dirty="0" smtClean="0"/>
              <a:t>Literaturempfehlungen</a:t>
            </a:r>
            <a:endParaRPr lang="de-DE" sz="4000" dirty="0"/>
          </a:p>
        </p:txBody>
      </p:sp>
      <p:sp>
        <p:nvSpPr>
          <p:cNvPr id="3" name="Inhaltsplatzhalter 2"/>
          <p:cNvSpPr>
            <a:spLocks noGrp="1"/>
          </p:cNvSpPr>
          <p:nvPr>
            <p:ph idx="1"/>
          </p:nvPr>
        </p:nvSpPr>
        <p:spPr/>
        <p:txBody>
          <a:bodyPr/>
          <a:lstStyle/>
          <a:p>
            <a:r>
              <a:rPr lang="de-DE" sz="2800" dirty="0" smtClean="0"/>
              <a:t>Autorengruppe Bildungsberichterstattung: Bildung in D (2008, 2010) – auch im Netz!</a:t>
            </a:r>
          </a:p>
          <a:p>
            <a:pPr>
              <a:buNone/>
            </a:pPr>
            <a:endParaRPr lang="de-DE" sz="2800" dirty="0" smtClean="0"/>
          </a:p>
          <a:p>
            <a:r>
              <a:rPr lang="de-DE" sz="2800" dirty="0" smtClean="0"/>
              <a:t>Fend, H. (2008): Schule gestalten.</a:t>
            </a:r>
          </a:p>
          <a:p>
            <a:r>
              <a:rPr lang="de-DE" sz="2800" dirty="0"/>
              <a:t>http://</a:t>
            </a:r>
            <a:r>
              <a:rPr lang="de-DE" sz="2800" dirty="0" err="1"/>
              <a:t>www.uni-siegen.de</a:t>
            </a:r>
            <a:r>
              <a:rPr lang="de-DE" sz="2800" dirty="0"/>
              <a:t>/fb2/</a:t>
            </a:r>
            <a:r>
              <a:rPr lang="de-DE" sz="2800" dirty="0" err="1"/>
              <a:t>ag_sek</a:t>
            </a:r>
            <a:r>
              <a:rPr lang="de-DE" sz="2800" dirty="0"/>
              <a:t>/</a:t>
            </a:r>
            <a:r>
              <a:rPr lang="de-DE" sz="2800" dirty="0" err="1"/>
              <a:t>pruefung</a:t>
            </a:r>
            <a:r>
              <a:rPr lang="de-DE" sz="2800" dirty="0"/>
              <a:t>/</a:t>
            </a:r>
            <a:r>
              <a:rPr lang="de-DE" sz="2800" dirty="0" err="1"/>
              <a:t>literatur.html?lang</a:t>
            </a:r>
            <a:r>
              <a:rPr lang="de-DE" sz="2800" dirty="0"/>
              <a:t>=de</a:t>
            </a:r>
            <a:endParaRPr lang="de-DE" sz="2800" dirty="0" smtClean="0"/>
          </a:p>
          <a:p>
            <a:endParaRPr lang="de-DE"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4000" dirty="0" smtClean="0"/>
              <a:t>1. Rahmenbedingungen</a:t>
            </a:r>
            <a:endParaRPr lang="de-DE" sz="4000" dirty="0"/>
          </a:p>
        </p:txBody>
      </p:sp>
      <p:sp>
        <p:nvSpPr>
          <p:cNvPr id="3" name="Inhaltsplatzhalter 2"/>
          <p:cNvSpPr>
            <a:spLocks noGrp="1"/>
          </p:cNvSpPr>
          <p:nvPr>
            <p:ph idx="1"/>
          </p:nvPr>
        </p:nvSpPr>
        <p:spPr/>
        <p:txBody>
          <a:bodyPr>
            <a:normAutofit/>
          </a:bodyPr>
          <a:lstStyle/>
          <a:p>
            <a:r>
              <a:rPr lang="de-DE" sz="2800" dirty="0" smtClean="0"/>
              <a:t>Zeitraum der Prüfung: November oder Juni</a:t>
            </a:r>
          </a:p>
          <a:p>
            <a:r>
              <a:rPr lang="de-DE" sz="2800" dirty="0" smtClean="0"/>
              <a:t>Länge der Prüfung: 45‘</a:t>
            </a:r>
          </a:p>
          <a:p>
            <a:r>
              <a:rPr lang="de-DE" sz="2800" dirty="0"/>
              <a:t>l</a:t>
            </a:r>
            <a:r>
              <a:rPr lang="de-DE" sz="2800" dirty="0" smtClean="0"/>
              <a:t>etzte Teilprüfung der 1. Staatsprüfung</a:t>
            </a:r>
          </a:p>
          <a:p>
            <a:r>
              <a:rPr lang="de-DE" sz="2800" dirty="0"/>
              <a:t>b</a:t>
            </a:r>
            <a:r>
              <a:rPr lang="de-DE" sz="2800" dirty="0" smtClean="0"/>
              <a:t>ei Krankheit: Attest</a:t>
            </a:r>
          </a:p>
          <a:p>
            <a:r>
              <a:rPr lang="de-DE" sz="2800" dirty="0" smtClean="0"/>
              <a:t>Rücktritt bis 1 Woche vor Termin ohne Angabe von Gründen möglich</a:t>
            </a:r>
          </a:p>
          <a:p>
            <a:r>
              <a:rPr lang="de-DE" sz="2800" dirty="0" smtClean="0"/>
              <a:t>Freischuss im Rahmen der Regelstudienzeit</a:t>
            </a:r>
          </a:p>
          <a:p>
            <a:r>
              <a:rPr lang="de-DE" sz="2800" dirty="0" smtClean="0"/>
              <a:t>Note wird unmittelbar im Anschluss mündlich mitgeteilt</a:t>
            </a:r>
          </a:p>
          <a:p>
            <a:pPr>
              <a:buNone/>
            </a:pPr>
            <a:endParaRPr lang="de-DE" dirty="0" smtClean="0"/>
          </a:p>
          <a:p>
            <a:endParaRPr lang="de-DE"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4294967295"/>
          </p:nvPr>
        </p:nvSpPr>
        <p:spPr>
          <a:xfrm>
            <a:off x="428596" y="714356"/>
            <a:ext cx="7801004" cy="5411807"/>
          </a:xfrm>
        </p:spPr>
        <p:txBody>
          <a:bodyPr>
            <a:normAutofit fontScale="77500" lnSpcReduction="20000"/>
          </a:bodyPr>
          <a:lstStyle/>
          <a:p>
            <a:pPr marL="0" indent="0">
              <a:buNone/>
            </a:pPr>
            <a:r>
              <a:rPr lang="de-DE" b="1" dirty="0" smtClean="0"/>
              <a:t>Erziehungswissenschaftliches </a:t>
            </a:r>
            <a:r>
              <a:rPr lang="de-DE" b="1" dirty="0"/>
              <a:t>Abschlusskolloquium (§ 19 LPO)</a:t>
            </a:r>
          </a:p>
          <a:p>
            <a:endParaRPr lang="de-DE" dirty="0" smtClean="0"/>
          </a:p>
          <a:p>
            <a:pPr marL="0" indent="0">
              <a:buNone/>
            </a:pPr>
            <a:r>
              <a:rPr lang="de-DE" dirty="0" smtClean="0"/>
              <a:t>Das </a:t>
            </a:r>
            <a:r>
              <a:rPr lang="de-DE" dirty="0"/>
              <a:t>erziehungswissenschaftliche Abschlusskolloquium wird als </a:t>
            </a:r>
            <a:r>
              <a:rPr lang="de-DE" dirty="0" smtClean="0"/>
              <a:t>letzte Teilprüfung </a:t>
            </a:r>
            <a:r>
              <a:rPr lang="de-DE" dirty="0"/>
              <a:t>im Rahmen der Ersten </a:t>
            </a:r>
            <a:r>
              <a:rPr lang="de-DE" dirty="0" smtClean="0"/>
              <a:t>Staatsprüfung absolviert</a:t>
            </a:r>
            <a:r>
              <a:rPr lang="de-DE" dirty="0"/>
              <a:t>. Dabei ist festzustellen, ob die Kenntnisse und Fähigkeiten vorliegen, die im </a:t>
            </a:r>
            <a:r>
              <a:rPr lang="de-DE" dirty="0" smtClean="0"/>
              <a:t>erziehungswissenschaftlichen Studium </a:t>
            </a:r>
            <a:r>
              <a:rPr lang="de-DE" dirty="0"/>
              <a:t>als Grundlagen des Lehrerberufs vermittelt werden sollen</a:t>
            </a:r>
            <a:r>
              <a:rPr lang="de-DE" dirty="0" smtClean="0"/>
              <a:t>.</a:t>
            </a:r>
          </a:p>
          <a:p>
            <a:pPr marL="0" indent="0">
              <a:buNone/>
            </a:pPr>
            <a:endParaRPr lang="de-DE" dirty="0"/>
          </a:p>
          <a:p>
            <a:pPr marL="0" indent="0">
              <a:buNone/>
            </a:pPr>
            <a:r>
              <a:rPr lang="de-DE" dirty="0"/>
              <a:t>Das LPA I NRW bestellt drei Mitglieder des Landesprüfungsamtes als Prüfende, davon eine Vertreterin oder </a:t>
            </a:r>
            <a:r>
              <a:rPr lang="de-DE" dirty="0" smtClean="0"/>
              <a:t>einen Vertreter </a:t>
            </a:r>
            <a:r>
              <a:rPr lang="de-DE" dirty="0"/>
              <a:t>aus Schule, Studienseminar oder Schulaufsicht als Vorsitzende/n. Das LPA I NRW benennt eine </a:t>
            </a:r>
            <a:r>
              <a:rPr lang="de-DE" dirty="0" smtClean="0"/>
              <a:t>Prüferin oder </a:t>
            </a:r>
            <a:r>
              <a:rPr lang="de-DE" dirty="0"/>
              <a:t>einen Prüfer aus dem Bereich der Hochschule in der Regel auf Vorschlag des Prüflings.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4294967295"/>
          </p:nvPr>
        </p:nvSpPr>
        <p:spPr>
          <a:xfrm>
            <a:off x="357158" y="428604"/>
            <a:ext cx="7872442" cy="5697559"/>
          </a:xfrm>
        </p:spPr>
        <p:txBody>
          <a:bodyPr>
            <a:noAutofit/>
          </a:bodyPr>
          <a:lstStyle/>
          <a:p>
            <a:pPr>
              <a:buNone/>
            </a:pPr>
            <a:r>
              <a:rPr lang="de-DE" sz="1400" b="1" dirty="0" smtClean="0"/>
              <a:t>Erkrankung, Rücktritt von der Prüfung, Versäumung von Prüfungsterminen (§§ 22, 23 LPO)</a:t>
            </a:r>
          </a:p>
          <a:p>
            <a:pPr marL="0" indent="0">
              <a:buNone/>
            </a:pPr>
            <a:r>
              <a:rPr lang="de-DE" sz="1600" dirty="0" smtClean="0"/>
              <a:t>Der Rücktritt von einer Meldung zu einer Prüfung kann bis eine Woche vor dem festgesetzten Termin ohne Angabe von Gründen erfolgen. Im Falle eines späteren Rücktritts gilt die Prüfung als nicht bestanden. Mit dem Erscheinen zur Prüfung bekundet der/die Studierende, dass er/sie prüfungsfähig ist. Ein Nichterscheinen oder verspätetes Erscheinen zur Prüfung ohne ausreichende Begründung wird als nicht erbrachte und mit „ungenügend“ bewertete Prüfung behandelt. Wer durch Krankheit oder andere von ihm nicht zu vertretende Umstände daran gehindert ist, eine Prüfung abzulegen oder zu einem Prüfungstermin zu erscheinen, hat dies vor Beginn der Prüfung bzw. unverzüglich (= „ohne schuldhaftes Verzögern“ – BGB) unter Beifügung von Belegen mitzuteilen. Im Krankheitsfall ist sofort ein Arzt zu konsultieren und das Attest anschließend dem LPA I NRW einzureichen oder zu übersenden; zusätzlich kann das LPA I NRW ein amtsärztliches Attest verlangen. Die Kosten trägt der/die Studierende. Bei Vorliegen einer ausreichenden Entschuldigung für das Versäumnis wird, sofern es sich nicht schriftliche Prüfungsleistungen mit zentraler Themen- oder Aufgabenstellung handelt, ein neuer Termin mit einer inhaltlich geänderten Themenstellung festgelegt. In der Regel erfolgt die Neuterminierung zeitnah; das Recht von der Meldung zu dieser Prüfung zurückzutreten, kann nicht mehr wahrgenommen werden. Nachträglich können Beeinträchtigungen der Leistungsfähigkeit durch Krankheit etc. nicht geltend gemacht werden; wer in Kenntnis eingeschränkter Leistungsfähigkeit Prüfungsleistungen erbringt, nimmt etwaige nachteilige Folgen in Kauf.</a:t>
            </a:r>
          </a:p>
          <a:p>
            <a:endParaRPr lang="de-DE" sz="1600" dirty="0" smtClean="0"/>
          </a:p>
          <a:p>
            <a:r>
              <a:rPr lang="de-DE" sz="1600" dirty="0" smtClean="0"/>
              <a:t>http://</a:t>
            </a:r>
            <a:r>
              <a:rPr lang="de-DE" sz="1800" dirty="0" smtClean="0"/>
              <a:t>www.lpa1.nrw.de/Dienstbereiche/Siegen/Informationen/Grundlegendes/Infobroschuere_22_12_10.pdf</a:t>
            </a:r>
            <a:endParaRPr lang="de-DE" sz="16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4000" dirty="0" smtClean="0"/>
              <a:t>2. Themenstellungen</a:t>
            </a:r>
            <a:endParaRPr lang="de-DE" sz="4000" dirty="0"/>
          </a:p>
        </p:txBody>
      </p:sp>
      <p:sp>
        <p:nvSpPr>
          <p:cNvPr id="3" name="Inhaltsplatzhalter 2"/>
          <p:cNvSpPr>
            <a:spLocks noGrp="1"/>
          </p:cNvSpPr>
          <p:nvPr>
            <p:ph idx="1"/>
          </p:nvPr>
        </p:nvSpPr>
        <p:spPr/>
        <p:txBody>
          <a:bodyPr>
            <a:noAutofit/>
          </a:bodyPr>
          <a:lstStyle/>
          <a:p>
            <a:r>
              <a:rPr lang="de-DE" sz="2200" dirty="0" smtClean="0"/>
              <a:t>§ 19 I der LPO (2003) fordert: „Das erziehungswissenschaftliche Abschlusskolloquium wird als letzte Teilprüfung im Rahmen der Ersten Staatsprüfung absolviert. Dabei ist festzustellen, ob die Kenntnisse und Fähigkeiten vorliegen, die im erziehungswissenschaftlichen Studium als Grundlagen des Lehrerberufs vermittelt werden sollen.“</a:t>
            </a:r>
          </a:p>
          <a:p>
            <a:r>
              <a:rPr lang="de-DE" sz="2200" dirty="0" smtClean="0"/>
              <a:t>Nach § 14 (5) der </a:t>
            </a:r>
            <a:r>
              <a:rPr lang="de-DE" sz="2200" dirty="0" err="1" smtClean="0"/>
              <a:t>StO</a:t>
            </a:r>
            <a:r>
              <a:rPr lang="de-DE" sz="2200" dirty="0" smtClean="0"/>
              <a:t> GHR/</a:t>
            </a:r>
            <a:r>
              <a:rPr lang="de-DE" sz="2200" dirty="0" err="1" smtClean="0"/>
              <a:t>GyGe</a:t>
            </a:r>
            <a:r>
              <a:rPr lang="de-DE" sz="2200" dirty="0" smtClean="0"/>
              <a:t>/BK (2007) sollte das Modul IV Schwerpunkt der mündlichen Prüfung sein, allerdings in der oben genannten Perspektive. Die Reflexion von Praxisphasen kann dafür einbezogen werden und auch Themenbereiche aus den Nachbarmodulen III und V können berücksichtigt werden, wenn diese nicht ausdrücklich Gegenstand der erziehungswissenschaftlichen Staatsexamensklausur waren.</a:t>
            </a:r>
            <a:endParaRPr lang="de-DE" sz="22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4000" dirty="0" smtClean="0"/>
              <a:t>Themeneingrenzung</a:t>
            </a:r>
            <a:endParaRPr lang="de-DE" sz="4000" dirty="0"/>
          </a:p>
        </p:txBody>
      </p:sp>
      <p:sp>
        <p:nvSpPr>
          <p:cNvPr id="3" name="Inhaltsplatzhalter 2"/>
          <p:cNvSpPr>
            <a:spLocks noGrp="1"/>
          </p:cNvSpPr>
          <p:nvPr>
            <p:ph idx="1"/>
          </p:nvPr>
        </p:nvSpPr>
        <p:spPr/>
        <p:txBody>
          <a:bodyPr/>
          <a:lstStyle/>
          <a:p>
            <a:r>
              <a:rPr lang="de-DE" sz="2400" dirty="0" smtClean="0"/>
              <a:t>zwei Themen oder ein Thema? </a:t>
            </a:r>
            <a:r>
              <a:rPr lang="de-DE" sz="2400" dirty="0" smtClean="0">
                <a:sym typeface="Wingdings"/>
              </a:rPr>
              <a:t> </a:t>
            </a:r>
            <a:r>
              <a:rPr lang="de-DE" sz="2400" dirty="0" err="1" smtClean="0">
                <a:sym typeface="Wingdings"/>
              </a:rPr>
              <a:t>PrüferInnen</a:t>
            </a:r>
            <a:r>
              <a:rPr lang="de-DE" sz="2400" dirty="0" smtClean="0">
                <a:sym typeface="Wingdings"/>
              </a:rPr>
              <a:t> fragen</a:t>
            </a:r>
          </a:p>
          <a:p>
            <a:r>
              <a:rPr lang="de-DE" sz="2400" dirty="0" smtClean="0">
                <a:sym typeface="Wingdings"/>
              </a:rPr>
              <a:t>Themenbereiche werden ausgehandelt  Sprechstunden nutzen</a:t>
            </a:r>
          </a:p>
          <a:p>
            <a:r>
              <a:rPr lang="de-DE" sz="2400" dirty="0" smtClean="0">
                <a:sym typeface="Wingdings"/>
              </a:rPr>
              <a:t>selbständige Recherche und Vorbereitung  Literaturauswahl</a:t>
            </a:r>
            <a:endParaRPr lang="de-DE" dirty="0" smtClean="0"/>
          </a:p>
          <a:p>
            <a:endParaRPr lang="de-DE"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3600" dirty="0" smtClean="0"/>
              <a:t>Beispiele für Themen</a:t>
            </a:r>
            <a:endParaRPr lang="de-DE" sz="3600" dirty="0"/>
          </a:p>
        </p:txBody>
      </p:sp>
      <p:sp>
        <p:nvSpPr>
          <p:cNvPr id="3" name="Inhaltsplatzhalter 2"/>
          <p:cNvSpPr>
            <a:spLocks noGrp="1"/>
          </p:cNvSpPr>
          <p:nvPr>
            <p:ph idx="1"/>
          </p:nvPr>
        </p:nvSpPr>
        <p:spPr/>
        <p:txBody>
          <a:bodyPr>
            <a:normAutofit/>
          </a:bodyPr>
          <a:lstStyle/>
          <a:p>
            <a:r>
              <a:rPr lang="de-DE" sz="2400" dirty="0" smtClean="0"/>
              <a:t>Schulinspektion im Vergleich</a:t>
            </a:r>
          </a:p>
          <a:p>
            <a:r>
              <a:rPr lang="de-DE" sz="2400" dirty="0" smtClean="0"/>
              <a:t>Unterrichtsmethoden</a:t>
            </a:r>
          </a:p>
          <a:p>
            <a:r>
              <a:rPr lang="de-DE" sz="2400" dirty="0" smtClean="0"/>
              <a:t>Aktuelle Modelle der Lehrerprofessionalität</a:t>
            </a:r>
          </a:p>
          <a:p>
            <a:r>
              <a:rPr lang="de-DE" sz="2400" dirty="0" smtClean="0"/>
              <a:t>Allgemeinbildungskonzept von PISA</a:t>
            </a:r>
          </a:p>
          <a:p>
            <a:r>
              <a:rPr lang="de-DE" sz="2400" dirty="0" smtClean="0"/>
              <a:t>Gesamtschule im empirischen Vergleich</a:t>
            </a:r>
          </a:p>
          <a:p>
            <a:r>
              <a:rPr lang="de-DE" sz="2400" smtClean="0"/>
              <a:t>Innere Differenzierung</a:t>
            </a:r>
            <a:endParaRPr lang="de-DE" sz="2400" dirty="0" smtClean="0"/>
          </a:p>
          <a:p>
            <a:pPr marL="0" indent="0">
              <a:buNone/>
            </a:pPr>
            <a:endParaRPr lang="de-DE" sz="2400" dirty="0"/>
          </a:p>
          <a:p>
            <a:pPr marL="0" indent="0">
              <a:buNone/>
            </a:pPr>
            <a:r>
              <a:rPr lang="de-DE" sz="2400" dirty="0"/>
              <a:t>http://</a:t>
            </a:r>
            <a:r>
              <a:rPr lang="de-DE" sz="2400" dirty="0" err="1"/>
              <a:t>www.uni-siegen.de</a:t>
            </a:r>
            <a:r>
              <a:rPr lang="de-DE" sz="2400" dirty="0"/>
              <a:t>/fb2/</a:t>
            </a:r>
            <a:r>
              <a:rPr lang="de-DE" sz="2400" dirty="0" err="1"/>
              <a:t>mitarbeiter</a:t>
            </a:r>
            <a:r>
              <a:rPr lang="de-DE" sz="2400" dirty="0"/>
              <a:t>/</a:t>
            </a:r>
            <a:r>
              <a:rPr lang="de-DE" sz="2400" dirty="0" err="1"/>
              <a:t>trautmann</a:t>
            </a:r>
            <a:r>
              <a:rPr lang="de-DE" sz="2400" dirty="0"/>
              <a:t>/</a:t>
            </a:r>
            <a:r>
              <a:rPr lang="de-DE" sz="2400" dirty="0" err="1"/>
              <a:t>pruefungen</a:t>
            </a:r>
            <a:r>
              <a:rPr lang="de-DE" sz="2400" dirty="0"/>
              <a:t>/</a:t>
            </a:r>
            <a:r>
              <a:rPr lang="de-DE" sz="2400" dirty="0" err="1" smtClean="0"/>
              <a:t>index.html</a:t>
            </a:r>
            <a:endParaRPr lang="de-DE" sz="2400" dirty="0"/>
          </a:p>
        </p:txBody>
      </p:sp>
    </p:spTree>
    <p:extLst>
      <p:ext uri="{BB962C8B-B14F-4D97-AF65-F5344CB8AC3E}">
        <p14:creationId xmlns:p14="http://schemas.microsoft.com/office/powerpoint/2010/main" val="6773825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4000" dirty="0" smtClean="0"/>
              <a:t>3. Ablauf und ‚</a:t>
            </a:r>
            <a:r>
              <a:rPr lang="de-DE" sz="4000" dirty="0" err="1" smtClean="0"/>
              <a:t>Prüferologie</a:t>
            </a:r>
            <a:r>
              <a:rPr lang="de-DE" sz="4000" dirty="0" smtClean="0"/>
              <a:t>‘</a:t>
            </a:r>
            <a:endParaRPr lang="de-DE" sz="4000" dirty="0"/>
          </a:p>
        </p:txBody>
      </p:sp>
      <p:sp>
        <p:nvSpPr>
          <p:cNvPr id="3" name="Inhaltsplatzhalter 2"/>
          <p:cNvSpPr>
            <a:spLocks noGrp="1"/>
          </p:cNvSpPr>
          <p:nvPr>
            <p:ph idx="1"/>
          </p:nvPr>
        </p:nvSpPr>
        <p:spPr/>
        <p:txBody>
          <a:bodyPr/>
          <a:lstStyle/>
          <a:p>
            <a:r>
              <a:rPr lang="de-DE" sz="2800" dirty="0" smtClean="0"/>
              <a:t>Prüfer ‚abschätzen‘</a:t>
            </a:r>
          </a:p>
          <a:p>
            <a:r>
              <a:rPr lang="de-DE" sz="2800" dirty="0" smtClean="0"/>
              <a:t>Erscheinen und Beginn (Einsprechen?)</a:t>
            </a:r>
          </a:p>
          <a:p>
            <a:r>
              <a:rPr lang="de-DE" sz="2800" dirty="0" smtClean="0"/>
              <a:t>Aushandlungsphase - Auftreten</a:t>
            </a:r>
          </a:p>
          <a:p>
            <a:r>
              <a:rPr lang="de-DE" sz="2800" dirty="0" smtClean="0"/>
              <a:t>Anpassen an Prüferverhalten</a:t>
            </a:r>
          </a:p>
          <a:p>
            <a:r>
              <a:rPr lang="de-DE" sz="2800" dirty="0" smtClean="0"/>
              <a:t>Taktiken (Lenken; Unkenntnis zugeben; Argumentieren; Rückfragen)</a:t>
            </a:r>
          </a:p>
          <a:p>
            <a:r>
              <a:rPr lang="de-DE" sz="2800" dirty="0" smtClean="0"/>
              <a:t>Umgang  mit eigenen Urteilen u praktischen Erfahrungen</a:t>
            </a:r>
          </a:p>
          <a:p>
            <a:endParaRPr lang="de-DE" dirty="0"/>
          </a:p>
        </p:txBody>
      </p:sp>
      <p:sp>
        <p:nvSpPr>
          <p:cNvPr id="4" name="Rechteck 3"/>
          <p:cNvSpPr/>
          <p:nvPr/>
        </p:nvSpPr>
        <p:spPr>
          <a:xfrm>
            <a:off x="2743200" y="5257800"/>
            <a:ext cx="5105400" cy="11430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de-DE" sz="2800" dirty="0" smtClean="0"/>
              <a:t>Rollenspiel als Beispiel?</a:t>
            </a:r>
            <a:endParaRPr lang="de-DE" sz="2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4000" dirty="0" smtClean="0"/>
              <a:t>4. (Meine) Bewertungskriterien</a:t>
            </a:r>
            <a:endParaRPr lang="de-DE" sz="4000" dirty="0"/>
          </a:p>
        </p:txBody>
      </p:sp>
      <p:sp>
        <p:nvSpPr>
          <p:cNvPr id="3" name="Inhaltsplatzhalter 2"/>
          <p:cNvSpPr>
            <a:spLocks noGrp="1"/>
          </p:cNvSpPr>
          <p:nvPr>
            <p:ph idx="1"/>
          </p:nvPr>
        </p:nvSpPr>
        <p:spPr/>
        <p:txBody>
          <a:bodyPr>
            <a:noAutofit/>
          </a:bodyPr>
          <a:lstStyle/>
          <a:p>
            <a:r>
              <a:rPr lang="de-DE" sz="2400" dirty="0" smtClean="0"/>
              <a:t>Reflexivität und wiss. Habitus (</a:t>
            </a:r>
            <a:r>
              <a:rPr lang="de-DE" sz="2400" dirty="0" err="1" smtClean="0"/>
              <a:t>zB</a:t>
            </a:r>
            <a:r>
              <a:rPr lang="de-DE" sz="2400" dirty="0" smtClean="0"/>
              <a:t> Argumentieren, Analysieren, Differenzieren)</a:t>
            </a:r>
          </a:p>
          <a:p>
            <a:endParaRPr lang="de-DE" sz="2400" dirty="0" smtClean="0"/>
          </a:p>
          <a:p>
            <a:r>
              <a:rPr lang="de-DE" sz="2400" dirty="0" smtClean="0"/>
              <a:t>Faktenwissen und kritische Reflexion von programmatischen Aussagen und empirischen Erkenntnissen</a:t>
            </a:r>
          </a:p>
          <a:p>
            <a:endParaRPr lang="de-DE" sz="2400" dirty="0" smtClean="0"/>
          </a:p>
          <a:p>
            <a:r>
              <a:rPr lang="de-DE" sz="2400" dirty="0" smtClean="0"/>
              <a:t>Sprachliche Angemessenheit (korrekte Verwendung von Fachbegriffen, Verständlichkeit, Kohärenz und Konsistenz)</a:t>
            </a:r>
          </a:p>
          <a:p>
            <a:pPr>
              <a:buNone/>
            </a:pPr>
            <a:endParaRPr lang="de-DE" sz="2400" dirty="0" smtClean="0"/>
          </a:p>
          <a:p>
            <a:r>
              <a:rPr lang="de-DE" sz="2400" dirty="0" smtClean="0"/>
              <a:t>keine Bekenntnisse, sondern </a:t>
            </a:r>
            <a:r>
              <a:rPr lang="de-DE" sz="2400" dirty="0" err="1" smtClean="0"/>
              <a:t>erziehungswiss</a:t>
            </a:r>
            <a:r>
              <a:rPr lang="de-DE" sz="2400" dirty="0" smtClean="0"/>
              <a:t>. fundierte Analysen und vorsichtige Bewertungen</a:t>
            </a:r>
            <a:endParaRPr lang="de-DE" sz="2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700</Words>
  <Application>Microsoft Office PowerPoint</Application>
  <PresentationFormat>Bildschirmpräsentation (4:3)</PresentationFormat>
  <Paragraphs>56</Paragraphs>
  <Slides>10</Slides>
  <Notes>0</Notes>
  <HiddenSlides>0</HiddenSlides>
  <MMClips>0</MMClips>
  <ScaleCrop>false</ScaleCrop>
  <HeadingPairs>
    <vt:vector size="4" baseType="variant">
      <vt:variant>
        <vt:lpstr>Design</vt:lpstr>
      </vt:variant>
      <vt:variant>
        <vt:i4>1</vt:i4>
      </vt:variant>
      <vt:variant>
        <vt:lpstr>Folientitel</vt:lpstr>
      </vt:variant>
      <vt:variant>
        <vt:i4>10</vt:i4>
      </vt:variant>
    </vt:vector>
  </HeadingPairs>
  <TitlesOfParts>
    <vt:vector size="11" baseType="lpstr">
      <vt:lpstr>Larissa-Design</vt:lpstr>
      <vt:lpstr>Infoveranstaltung zum Abschlusskolloquium ESL</vt:lpstr>
      <vt:lpstr>1. Rahmenbedingungen</vt:lpstr>
      <vt:lpstr>PowerPoint-Präsentation</vt:lpstr>
      <vt:lpstr>PowerPoint-Präsentation</vt:lpstr>
      <vt:lpstr>2. Themenstellungen</vt:lpstr>
      <vt:lpstr>Themeneingrenzung</vt:lpstr>
      <vt:lpstr>Beispiele für Themen</vt:lpstr>
      <vt:lpstr>3. Ablauf und ‚Prüferologie‘</vt:lpstr>
      <vt:lpstr>4. (Meine) Bewertungskriterien</vt:lpstr>
      <vt:lpstr>Literaturempfehlungen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Infoveranstaltung zum Abschlusskolloquium ESL im Juni 2011</dc:title>
  <dc:creator>user</dc:creator>
  <cp:lastModifiedBy>Koch</cp:lastModifiedBy>
  <cp:revision>10</cp:revision>
  <dcterms:created xsi:type="dcterms:W3CDTF">2011-01-31T13:35:30Z</dcterms:created>
  <dcterms:modified xsi:type="dcterms:W3CDTF">2012-10-16T09:28:00Z</dcterms:modified>
</cp:coreProperties>
</file>