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8" r:id="rId2"/>
    <p:sldId id="317" r:id="rId3"/>
    <p:sldId id="269" r:id="rId4"/>
    <p:sldId id="287" r:id="rId5"/>
    <p:sldId id="298" r:id="rId6"/>
    <p:sldId id="292" r:id="rId7"/>
    <p:sldId id="314" r:id="rId8"/>
    <p:sldId id="294" r:id="rId9"/>
    <p:sldId id="282" r:id="rId10"/>
    <p:sldId id="307" r:id="rId11"/>
    <p:sldId id="308" r:id="rId12"/>
    <p:sldId id="260" r:id="rId13"/>
    <p:sldId id="318" r:id="rId14"/>
    <p:sldId id="293" r:id="rId15"/>
    <p:sldId id="309" r:id="rId16"/>
    <p:sldId id="296" r:id="rId17"/>
    <p:sldId id="310" r:id="rId18"/>
    <p:sldId id="297" r:id="rId19"/>
    <p:sldId id="277" r:id="rId20"/>
    <p:sldId id="279" r:id="rId21"/>
    <p:sldId id="312" r:id="rId22"/>
    <p:sldId id="315" r:id="rId23"/>
    <p:sldId id="316" r:id="rId24"/>
    <p:sldId id="593" r:id="rId25"/>
    <p:sldId id="515" r:id="rId26"/>
    <p:sldId id="589" r:id="rId27"/>
    <p:sldId id="590" r:id="rId28"/>
    <p:sldId id="591" r:id="rId29"/>
    <p:sldId id="592" r:id="rId30"/>
    <p:sldId id="523" r:id="rId31"/>
    <p:sldId id="536" r:id="rId32"/>
    <p:sldId id="538" r:id="rId33"/>
    <p:sldId id="537" r:id="rId34"/>
    <p:sldId id="539" r:id="rId35"/>
    <p:sldId id="594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65D4C2-D381-CC93-183B-21C63339AA97}" name="Zinke, Christine" initials="ZC" userId="Zinke, Christin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  <a:srgbClr val="FBBA00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87688" autoAdjust="0"/>
  </p:normalViewPr>
  <p:slideViewPr>
    <p:cSldViewPr showGuides="1">
      <p:cViewPr varScale="1">
        <p:scale>
          <a:sx n="114" d="100"/>
          <a:sy n="114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16F592-330D-E4BB-FDDF-171DD6A9B3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13C85-3CBE-5009-EED9-9E398A0FC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EC770-B270-4FA3-A433-55FEB3CBB588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E23C1-5814-086D-CC9B-869812BF8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AE1BF-38A4-A3E8-2474-40540BC369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D31-7AD5-4041-BCE4-15CC7B6BB8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74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037B-BD31-4F8E-87AB-B057C2514C8C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E617-AB24-4D36-AF02-7C02098EE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7E617-AB24-4D36-AF02-7C02098EE80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00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5086C003-3ED2-D9A1-9623-5A102CB20D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CA929B64-6DCF-A2F6-038D-36032CCAC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  <a:p>
            <a:endParaRPr lang="de-DE" altLang="de-DE"/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3009F982-9133-C606-F331-C0831A2C9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950797-D12C-40E6-999F-006CBA09FA67}" type="slidenum">
              <a:rPr lang="de-DE" altLang="de-DE" sz="1200">
                <a:latin typeface="Calibri" panose="020F0502020204030204" pitchFamily="34" charset="0"/>
              </a:rPr>
              <a:pPr/>
              <a:t>25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>
            <a:extLst>
              <a:ext uri="{FF2B5EF4-FFF2-40B4-BE49-F238E27FC236}">
                <a16:creationId xmlns:a16="http://schemas.microsoft.com/office/drawing/2014/main" id="{7CEF2537-C91E-97ED-B3BB-F1DC93A51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>
            <a:extLst>
              <a:ext uri="{FF2B5EF4-FFF2-40B4-BE49-F238E27FC236}">
                <a16:creationId xmlns:a16="http://schemas.microsoft.com/office/drawing/2014/main" id="{0A41BB83-974C-D9B8-6821-8B3F5E6CA4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  <a:p>
            <a:endParaRPr lang="de-DE" altLang="de-DE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B618BEB2-F5E4-2E5C-3FE0-2D1CA98E0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23460D-D9A9-4B6B-94C3-4AEDD37CCB93}" type="slidenum">
              <a:rPr lang="de-DE" altLang="de-DE" sz="1200">
                <a:latin typeface="Calibri" panose="020F0502020204030204" pitchFamily="34" charset="0"/>
              </a:rPr>
              <a:pPr/>
              <a:t>30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0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AC77F969-69C7-108D-3205-14A2287BED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BCFDE3A8-FE43-0AF0-3526-9832987310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/>
          </a:p>
        </p:txBody>
      </p:sp>
      <p:sp>
        <p:nvSpPr>
          <p:cNvPr id="66564" name="Foliennummernplatzhalter 3">
            <a:extLst>
              <a:ext uri="{FF2B5EF4-FFF2-40B4-BE49-F238E27FC236}">
                <a16:creationId xmlns:a16="http://schemas.microsoft.com/office/drawing/2014/main" id="{64E6F4C3-0607-6349-EB3D-3826E08A4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8704D4-18CD-4C60-9085-E15AC355A745}" type="slidenum">
              <a:rPr lang="de-DE" altLang="de-DE" sz="1200">
                <a:latin typeface="Calibri" panose="020F0502020204030204" pitchFamily="34" charset="0"/>
              </a:rPr>
              <a:pPr/>
              <a:t>31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2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>
            <a:extLst>
              <a:ext uri="{FF2B5EF4-FFF2-40B4-BE49-F238E27FC236}">
                <a16:creationId xmlns:a16="http://schemas.microsoft.com/office/drawing/2014/main" id="{B7C1C215-FFB2-E6BA-312E-4CA223FE5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izenplatzhalter 2">
            <a:extLst>
              <a:ext uri="{FF2B5EF4-FFF2-40B4-BE49-F238E27FC236}">
                <a16:creationId xmlns:a16="http://schemas.microsoft.com/office/drawing/2014/main" id="{F960EE93-42AC-CF74-CBCF-68995F4EE7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/>
          </a:p>
        </p:txBody>
      </p:sp>
      <p:sp>
        <p:nvSpPr>
          <p:cNvPr id="68612" name="Foliennummernplatzhalter 3">
            <a:extLst>
              <a:ext uri="{FF2B5EF4-FFF2-40B4-BE49-F238E27FC236}">
                <a16:creationId xmlns:a16="http://schemas.microsoft.com/office/drawing/2014/main" id="{F2DBA76A-5793-634C-1172-E99E94694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B88A1A-A508-4740-9D86-F03F20605E2D}" type="slidenum">
              <a:rPr lang="de-DE" altLang="de-DE" sz="1200">
                <a:latin typeface="Calibri" panose="020F0502020204030204" pitchFamily="34" charset="0"/>
              </a:rPr>
              <a:pPr/>
              <a:t>32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8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>
            <a:extLst>
              <a:ext uri="{FF2B5EF4-FFF2-40B4-BE49-F238E27FC236}">
                <a16:creationId xmlns:a16="http://schemas.microsoft.com/office/drawing/2014/main" id="{535792E5-EA6A-9C18-2083-B5C816DBC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izenplatzhalter 2">
            <a:extLst>
              <a:ext uri="{FF2B5EF4-FFF2-40B4-BE49-F238E27FC236}">
                <a16:creationId xmlns:a16="http://schemas.microsoft.com/office/drawing/2014/main" id="{F05B4D0A-082B-6119-654F-03ED91F5E5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/>
          </a:p>
        </p:txBody>
      </p:sp>
      <p:sp>
        <p:nvSpPr>
          <p:cNvPr id="70660" name="Foliennummernplatzhalter 3">
            <a:extLst>
              <a:ext uri="{FF2B5EF4-FFF2-40B4-BE49-F238E27FC236}">
                <a16:creationId xmlns:a16="http://schemas.microsoft.com/office/drawing/2014/main" id="{81457532-2802-61EF-0857-494FCFF1D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DBE041-6EB8-42DA-AD97-9004BFEB838D}" type="slidenum">
              <a:rPr lang="de-DE" altLang="de-DE" sz="1200">
                <a:latin typeface="Calibri" panose="020F0502020204030204" pitchFamily="34" charset="0"/>
              </a:rPr>
              <a:pPr/>
              <a:t>33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6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>
            <a:extLst>
              <a:ext uri="{FF2B5EF4-FFF2-40B4-BE49-F238E27FC236}">
                <a16:creationId xmlns:a16="http://schemas.microsoft.com/office/drawing/2014/main" id="{672A06F0-749F-4735-3CBD-D02C07D1A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izenplatzhalter 2">
            <a:extLst>
              <a:ext uri="{FF2B5EF4-FFF2-40B4-BE49-F238E27FC236}">
                <a16:creationId xmlns:a16="http://schemas.microsoft.com/office/drawing/2014/main" id="{92F4BE23-DC55-97FF-ECDA-50A50633FE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/>
          </a:p>
        </p:txBody>
      </p:sp>
      <p:sp>
        <p:nvSpPr>
          <p:cNvPr id="72708" name="Foliennummernplatzhalter 3">
            <a:extLst>
              <a:ext uri="{FF2B5EF4-FFF2-40B4-BE49-F238E27FC236}">
                <a16:creationId xmlns:a16="http://schemas.microsoft.com/office/drawing/2014/main" id="{49AB077D-4D32-267B-293D-58D58A149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F3DF8BE-0010-4779-9A2B-E7AB569B326C}" type="slidenum">
              <a:rPr lang="de-DE" altLang="de-DE" sz="1200">
                <a:latin typeface="Calibri" panose="020F0502020204030204" pitchFamily="34" charset="0"/>
              </a:rPr>
              <a:pPr/>
              <a:t>34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9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EC660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BC0832D7-3018-45FE-844D-E99FF28EA541}" type="datetime4">
              <a:rPr lang="de-DE" smtClean="0"/>
              <a:t>14. November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C6EF21-0730-B04A-8769-E9B5EBEB7A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10981"/>
            <a:ext cx="1922245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3">
    <p:bg>
      <p:bgPr>
        <a:solidFill>
          <a:srgbClr val="FB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EC6608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255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78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00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</a:t>
            </a:r>
          </a:p>
          <a:p>
            <a:r>
              <a:rPr lang="de-DE" dirty="0"/>
              <a:t>aus schulischer Perspektive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37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80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70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203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370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6608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FBBA00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3070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C6608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FBBA00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735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F363FEE-5342-4B75-8ABE-3185CAB7EF8B}" type="datetime4">
              <a:rPr lang="de-DE" smtClean="0"/>
              <a:t>14. November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3636EA7-C4ED-874A-8DCA-CAC490F42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10981"/>
            <a:ext cx="1922245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5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74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348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29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FD09B-533B-92CA-6A0E-D6AAC08C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55F08-EC71-1CD2-40AF-BA2B7080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511A47-E791-D288-BC75-A2CBC0FB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2955F7-AFB8-05EA-9A84-8E697A2D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26195B-9837-7730-C3C2-92DCDA80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706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8E34C-D74A-8F22-3219-C0D97C48CBF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76818" y="5346701"/>
            <a:ext cx="10725149" cy="663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Clarendon Bold"/>
                <a:ea typeface="ＭＳ Ｐゴシック" charset="-128"/>
                <a:cs typeface="Clarendon Bold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larendon Bold" charset="-18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larendon Bold" charset="-18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larendon Bold" charset="-18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larendon Bold" charset="-18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larendon Bold" charset="-18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larendon Bold" charset="-18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larendon Bold" charset="-18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larendon Bold" charset="-18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de-DE" sz="1800" dirty="0">
                <a:latin typeface="+mn-lt"/>
              </a:rPr>
              <a:t>Mastertitelformat bearbeiten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75432" y="1666778"/>
            <a:ext cx="10725149" cy="663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093884" y="2682324"/>
            <a:ext cx="5408083" cy="2397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de-DE" sz="1800" b="0" i="0" kern="120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defRPr>
            </a:lvl1pPr>
            <a:lvl2pPr algn="l"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4071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3565803B-0312-B3BB-E288-2DADF00CE94F}"/>
              </a:ext>
            </a:extLst>
          </p:cNvPr>
          <p:cNvSpPr/>
          <p:nvPr userDrawn="1"/>
        </p:nvSpPr>
        <p:spPr>
          <a:xfrm>
            <a:off x="239184" y="360364"/>
            <a:ext cx="11715749" cy="5875337"/>
          </a:xfrm>
          <a:custGeom>
            <a:avLst/>
            <a:gdLst>
              <a:gd name="connsiteX0" fmla="*/ 0 w 8784006"/>
              <a:gd name="connsiteY0" fmla="*/ 5958014 h 5958014"/>
              <a:gd name="connsiteX1" fmla="*/ 8784006 w 8784006"/>
              <a:gd name="connsiteY1" fmla="*/ 5958014 h 5958014"/>
              <a:gd name="connsiteX2" fmla="*/ 8784006 w 8784006"/>
              <a:gd name="connsiteY2" fmla="*/ 0 h 5958014"/>
              <a:gd name="connsiteX3" fmla="*/ 0 w 8784006"/>
              <a:gd name="connsiteY3" fmla="*/ 0 h 5958014"/>
              <a:gd name="connsiteX4" fmla="*/ 0 w 8784006"/>
              <a:gd name="connsiteY4" fmla="*/ 5958014 h 5958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84006" h="5958014">
                <a:moveTo>
                  <a:pt x="0" y="5958014"/>
                </a:moveTo>
                <a:lnTo>
                  <a:pt x="8784006" y="5958014"/>
                </a:lnTo>
                <a:lnTo>
                  <a:pt x="8784006" y="0"/>
                </a:lnTo>
                <a:lnTo>
                  <a:pt x="0" y="0"/>
                </a:lnTo>
                <a:lnTo>
                  <a:pt x="0" y="5958014"/>
                </a:lnTo>
              </a:path>
            </a:pathLst>
          </a:custGeom>
          <a:solidFill>
            <a:srgbClr val="65626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75432" y="1666778"/>
            <a:ext cx="10725149" cy="663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093884" y="2682324"/>
            <a:ext cx="5408083" cy="1933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de-DE" sz="1800" b="0" i="0" kern="120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1481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 userDrawn="1"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C660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CB6B16F-E7F7-4A2F-962E-173C46334787}" type="datetime4">
              <a:rPr lang="de-DE" smtClean="0"/>
              <a:t>14. November 2022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ADB9333-B94A-8342-A136-3473248D2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10981"/>
            <a:ext cx="1922245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7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 userDrawn="1"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 userDrawn="1"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3A2A1C9B-6105-4AF0-A69A-819419A5CD9E}" type="datetime4">
              <a:rPr lang="de-DE" smtClean="0"/>
              <a:t>14. November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 userDrawn="1"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B562D60-6D8A-1141-9BC7-C73EF886B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10981"/>
            <a:ext cx="1922245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14. November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1E4CD53-2560-B445-92EF-D3E0C80D3B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10981"/>
            <a:ext cx="1922245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65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01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FB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EC6608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1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08A7-43CF-4F62-A1B6-FDAD847F1A5E}" type="datetime4">
              <a:rPr lang="de-DE" smtClean="0"/>
              <a:t>14. November 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 userDrawn="1"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C533C2-DCCE-2A4D-9BA4-56BDA1209C08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3" y="6277045"/>
            <a:ext cx="225286" cy="396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3135548-CD4F-3E41-BC41-FF8F8D2603B1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77046"/>
            <a:ext cx="451971" cy="3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71" r:id="rId4"/>
    <p:sldLayoutId id="2147483670" r:id="rId5"/>
    <p:sldLayoutId id="2147483672" r:id="rId6"/>
    <p:sldLayoutId id="2147483650" r:id="rId7"/>
    <p:sldLayoutId id="2147483651" r:id="rId8"/>
    <p:sldLayoutId id="2147483662" r:id="rId9"/>
    <p:sldLayoutId id="2147483667" r:id="rId10"/>
    <p:sldLayoutId id="2147483665" r:id="rId11"/>
    <p:sldLayoutId id="2147483652" r:id="rId12"/>
    <p:sldLayoutId id="2147483673" r:id="rId13"/>
    <p:sldLayoutId id="2147483680" r:id="rId14"/>
    <p:sldLayoutId id="2147483677" r:id="rId15"/>
    <p:sldLayoutId id="2147483674" r:id="rId16"/>
    <p:sldLayoutId id="2147483675" r:id="rId17"/>
    <p:sldLayoutId id="2147483676" r:id="rId18"/>
    <p:sldLayoutId id="2147483678" r:id="rId19"/>
    <p:sldLayoutId id="2147483679" r:id="rId20"/>
    <p:sldLayoutId id="2147483654" r:id="rId21"/>
    <p:sldLayoutId id="2147483655" r:id="rId22"/>
    <p:sldLayoutId id="2147483681" r:id="rId23"/>
    <p:sldLayoutId id="2147483682" r:id="rId24"/>
    <p:sldLayoutId id="214748368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206" y="3429000"/>
            <a:ext cx="5832000" cy="1368000"/>
          </a:xfrm>
        </p:spPr>
        <p:txBody>
          <a:bodyPr>
            <a:normAutofit fontScale="90000"/>
          </a:bodyPr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48CA2B-9F6A-4377-869B-4AFD9F4CD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Prof. Dr. Thomas </a:t>
            </a:r>
            <a:r>
              <a:rPr lang="de-DE" dirty="0" err="1"/>
              <a:t>Coelen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280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DDDB4-0D7A-11CA-83BF-8D9F79E4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FF34C-FA78-832C-7EE0-F24C3553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60C3F-B97E-4AFD-84AD-D836C279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10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925A8-1815-B1A7-A952-5F6D2EBA3B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2348884"/>
            <a:ext cx="7345362" cy="3240088"/>
          </a:xfrm>
        </p:spPr>
        <p:txBody>
          <a:bodyPr/>
          <a:lstStyle/>
          <a:p>
            <a:r>
              <a:rPr lang="de-DE" sz="3600" dirty="0"/>
              <a:t>„Zusammenspiel von Erziehung, Bildung und Betreuung im sozialen (Nah-)Raum“ </a:t>
            </a:r>
            <a:r>
              <a:rPr lang="de-DE" sz="2000" b="0" dirty="0"/>
              <a:t>(</a:t>
            </a:r>
            <a:r>
              <a:rPr lang="de-DE" sz="2000" b="0" dirty="0" err="1"/>
              <a:t>Bollweg</a:t>
            </a:r>
            <a:r>
              <a:rPr lang="de-DE" sz="2000" b="0" dirty="0"/>
              <a:t>, 2018, S. 1162) </a:t>
            </a:r>
            <a:endParaRPr lang="de-DE" b="0" dirty="0"/>
          </a:p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383AE-B383-8F0E-A265-0FFFCD2EEA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1384" y="620920"/>
            <a:ext cx="9432925" cy="863600"/>
          </a:xfrm>
        </p:spPr>
        <p:txBody>
          <a:bodyPr/>
          <a:lstStyle/>
          <a:p>
            <a:r>
              <a:rPr lang="de-DE" sz="3600" dirty="0"/>
              <a:t>Begrifflichkeit: Bildungslandschaft </a:t>
            </a:r>
          </a:p>
        </p:txBody>
      </p:sp>
    </p:spTree>
    <p:extLst>
      <p:ext uri="{BB962C8B-B14F-4D97-AF65-F5344CB8AC3E}">
        <p14:creationId xmlns:p14="http://schemas.microsoft.com/office/powerpoint/2010/main" val="270201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BA68-6F60-0957-D36A-77B3DF80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Begrifflichkeit: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B87ED-6349-8CF2-8229-D46E5166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8071" y="2518404"/>
            <a:ext cx="5472608" cy="2952000"/>
          </a:xfrm>
        </p:spPr>
        <p:txBody>
          <a:bodyPr/>
          <a:lstStyle/>
          <a:p>
            <a:r>
              <a:rPr lang="de-DE" sz="3200" b="1" dirty="0"/>
              <a:t>„Eine besonders verdichtete Form von lokal gebauten Bildungslandschaften“ </a:t>
            </a:r>
          </a:p>
          <a:p>
            <a:r>
              <a:rPr lang="de-DE" sz="2000" dirty="0"/>
              <a:t>(Million et al., 2017)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78DC-13D1-1FFA-A8CF-93C05E03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7EEBB-E07C-DE89-46FB-CF0CF71D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A516-AABE-8EFD-80A4-BC31E67E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11</a:t>
            </a:fld>
            <a:endParaRPr lang="de-DE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71EEC1D-F216-B4B4-373E-042D529051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1" t="32018" r="19921" b="30820"/>
          <a:stretch/>
        </p:blipFill>
        <p:spPr>
          <a:xfrm>
            <a:off x="335360" y="1178982"/>
            <a:ext cx="7081516" cy="5058226"/>
          </a:xfrm>
        </p:spPr>
      </p:pic>
    </p:spTree>
    <p:extLst>
      <p:ext uri="{BB962C8B-B14F-4D97-AF65-F5344CB8AC3E}">
        <p14:creationId xmlns:p14="http://schemas.microsoft.com/office/powerpoint/2010/main" val="168120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49CD5B-E723-4D8D-B2E6-FCE1736FC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69D48-1EAD-470A-ADA2-6F6972B2DFB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DE5779BD-63CC-4A2B-9ED4-8F4381CAA9B9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6FA59E97-D43B-4E8F-9BEA-811902F7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Entwicklungsstand aus schulischen Perspektiven</a:t>
            </a:r>
          </a:p>
        </p:txBody>
      </p:sp>
    </p:spTree>
    <p:extLst>
      <p:ext uri="{BB962C8B-B14F-4D97-AF65-F5344CB8AC3E}">
        <p14:creationId xmlns:p14="http://schemas.microsoft.com/office/powerpoint/2010/main" val="52510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7D3F-6618-AA03-BEEC-C04981D9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3.1 Der Campus als Chance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E33E9-4258-BE65-DAA6-8A1B3056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1F98-1C9B-B274-F752-1D65196A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36DE-9C9D-47C4-5156-08124BD3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13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2643B-16C2-7632-4048-360FB97AB3B3}"/>
              </a:ext>
            </a:extLst>
          </p:cNvPr>
          <p:cNvSpPr txBox="1"/>
          <p:nvPr/>
        </p:nvSpPr>
        <p:spPr>
          <a:xfrm>
            <a:off x="551384" y="2636912"/>
            <a:ext cx="568863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Begegnungen und Austausch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(mögliche) Funktion als Lebensort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Steigerung von Bildungschancen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Stärkung des Quartiers </a:t>
            </a:r>
          </a:p>
        </p:txBody>
      </p:sp>
    </p:spTree>
    <p:extLst>
      <p:ext uri="{BB962C8B-B14F-4D97-AF65-F5344CB8AC3E}">
        <p14:creationId xmlns:p14="http://schemas.microsoft.com/office/powerpoint/2010/main" val="45128337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27FA-3229-464D-210C-20AB4137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3.2 Herausforderungen auf dem Campus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9FCE-79A1-BA50-B0E0-BE3A8433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BC27-63C4-DB54-8B6E-08FB99A4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ED1D-A321-5851-02F9-C21DA3D6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14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20785-AEB5-7548-4393-CCEADACE889D}"/>
              </a:ext>
            </a:extLst>
          </p:cNvPr>
          <p:cNvSpPr txBox="1"/>
          <p:nvPr/>
        </p:nvSpPr>
        <p:spPr>
          <a:xfrm>
            <a:off x="5562600" y="284797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3F7C2-1AA0-90DB-5689-D611DBC4BDF0}"/>
              </a:ext>
            </a:extLst>
          </p:cNvPr>
          <p:cNvSpPr txBox="1"/>
          <p:nvPr/>
        </p:nvSpPr>
        <p:spPr>
          <a:xfrm>
            <a:off x="6507219" y="2492896"/>
            <a:ext cx="4375791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Langwierige Baumaßnahmen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Offenheit oder Zäune?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Personal- und Organisationsentwicklung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40A2D1A-5DE8-8DA2-CFB9-49004F3E3C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32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7D3F-6618-AA03-BEEC-C04981D9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3.3 Kooperationen auf dem Campus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E33E9-4258-BE65-DAA6-8A1B3056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1F98-1C9B-B274-F752-1D65196A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36DE-9C9D-47C4-5156-08124BD3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15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2643B-16C2-7632-4048-360FB97AB3B3}"/>
              </a:ext>
            </a:extLst>
          </p:cNvPr>
          <p:cNvSpPr txBox="1"/>
          <p:nvPr/>
        </p:nvSpPr>
        <p:spPr>
          <a:xfrm>
            <a:off x="551384" y="2636912"/>
            <a:ext cx="799288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Niedrigschwelligkeit der Institutionen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fließende räumliche und biografische Übergänge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Campusmanagement als Unterstützung</a:t>
            </a:r>
          </a:p>
        </p:txBody>
      </p:sp>
    </p:spTree>
    <p:extLst>
      <p:ext uri="{BB962C8B-B14F-4D97-AF65-F5344CB8AC3E}">
        <p14:creationId xmlns:p14="http://schemas.microsoft.com/office/powerpoint/2010/main" val="356231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49CD5B-E723-4D8D-B2E6-FCE1736FC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69D48-1EAD-470A-ADA2-6F6972B2DFB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DE5779BD-63CC-4A2B-9ED4-8F4381CAA9B9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6FA59E97-D43B-4E8F-9BEA-811902F7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240263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DCEE7-8F00-F59F-236B-0E39A473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C8DB3-1304-DD23-3B7D-1EA1603A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F8C9-EA17-3CFF-A101-5A47D613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17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22687-F3CA-603F-07EE-FF9A924300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846" y="1628800"/>
            <a:ext cx="7416824" cy="388843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vielfältige Kooperationsmöglichkeiten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Übergangsgestaltung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effiziente Ressourcennutzung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Attraktivitätssteigerung des Quartiers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konzeptionelle</a:t>
            </a:r>
            <a:r>
              <a:rPr lang="de-DE" sz="2800" dirty="0"/>
              <a:t> </a:t>
            </a:r>
            <a:r>
              <a:rPr lang="de-DE" sz="2400" dirty="0"/>
              <a:t>Veränderungen</a:t>
            </a:r>
            <a:r>
              <a:rPr lang="de-DE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geteilte Leitbilder</a:t>
            </a:r>
          </a:p>
          <a:p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CDBF9-1DEF-0D1D-6DD2-A464B613EC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7091" y="4437112"/>
            <a:ext cx="3167063" cy="1656184"/>
          </a:xfrm>
        </p:spPr>
        <p:txBody>
          <a:bodyPr/>
          <a:lstStyle/>
          <a:p>
            <a:r>
              <a:rPr lang="de-DE" sz="2400" b="0" dirty="0">
                <a:solidFill>
                  <a:schemeClr val="tx1"/>
                </a:solidFill>
              </a:rPr>
              <a:t>Bisher: ambivalente Wahrnehmung unter den Akteur*innen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4205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D5777-9414-34B0-4FB2-EF834656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8C8F8-60FF-3DE6-6240-9CEF7AEC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E2D91-65DD-FBF1-7E2D-FCC8EC15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18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65860-F7A1-FC31-58CC-F653C3596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2420888"/>
            <a:ext cx="7345362" cy="3240088"/>
          </a:xfrm>
        </p:spPr>
        <p:txBody>
          <a:bodyPr/>
          <a:lstStyle/>
          <a:p>
            <a:r>
              <a:rPr lang="de-DE" dirty="0"/>
              <a:t>„Bildungslandschaften [unterliegen] einem fortlaufenden Entwicklungsprozess […]“ </a:t>
            </a:r>
          </a:p>
        </p:txBody>
      </p:sp>
    </p:spTree>
    <p:extLst>
      <p:ext uri="{BB962C8B-B14F-4D97-AF65-F5344CB8AC3E}">
        <p14:creationId xmlns:p14="http://schemas.microsoft.com/office/powerpoint/2010/main" val="21295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FAA08D8-CC64-8958-23E1-4D4714FA4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105"/>
            <a:ext cx="7346058" cy="49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F22644C-9BE6-805F-F6A5-7B1246EB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66"/>
            <a:ext cx="7248128" cy="472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32EC0F0-DB2A-56B4-438E-776947AD6246}"/>
              </a:ext>
            </a:extLst>
          </p:cNvPr>
          <p:cNvSpPr txBox="1"/>
          <p:nvPr/>
        </p:nvSpPr>
        <p:spPr>
          <a:xfrm>
            <a:off x="479376" y="141277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EC6608"/>
                </a:highlight>
              </a:rPr>
              <a:t>französischer Barockgarten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C31912-D90E-2BAA-7CF4-7A5D65731F71}"/>
              </a:ext>
            </a:extLst>
          </p:cNvPr>
          <p:cNvSpPr txBox="1"/>
          <p:nvPr/>
        </p:nvSpPr>
        <p:spPr>
          <a:xfrm>
            <a:off x="7824192" y="478993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EC6608"/>
                </a:highlight>
              </a:rPr>
              <a:t>englischer Landschaftsgarten</a:t>
            </a:r>
          </a:p>
        </p:txBody>
      </p:sp>
    </p:spTree>
    <p:extLst>
      <p:ext uri="{BB962C8B-B14F-4D97-AF65-F5344CB8AC3E}">
        <p14:creationId xmlns:p14="http://schemas.microsoft.com/office/powerpoint/2010/main" val="68331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C50C67-9C02-56E6-2D07-EAC4A4D2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9A030E-412A-6E05-B3B6-F0499BC5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69243E-04B2-A3CA-BCA1-691B67BC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33D111-9A7F-EC1F-F248-7C57D1D86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80" y="-37"/>
            <a:ext cx="5981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6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7983-39AD-48D4-BE01-315C3E7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2DAFD-AB12-4524-8959-35BFAE3B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Kontakt </a:t>
            </a:r>
          </a:p>
          <a:p>
            <a:pPr lvl="1"/>
            <a:r>
              <a:rPr lang="de-DE" dirty="0"/>
              <a:t>Prof. Dr. Thomas </a:t>
            </a:r>
            <a:r>
              <a:rPr lang="de-DE" dirty="0" err="1"/>
              <a:t>Coelen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/>
              <a:t>Fakultät II (Bildung - Architektur - Künste)                                                            Department Erziehungswissenschaft                                                                 Adolf-Reichwein-Straße 2a                                                                                    57068 Siegen</a:t>
            </a:r>
          </a:p>
          <a:p>
            <a:pPr lvl="2"/>
            <a:r>
              <a:rPr lang="de-DE" dirty="0"/>
              <a:t>thomas.coelen@uni-siegen.de</a:t>
            </a:r>
          </a:p>
          <a:p>
            <a:pPr lvl="2"/>
            <a:r>
              <a:rPr lang="de-DE" dirty="0"/>
              <a:t>uni-siegen.de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6E1E2-39FC-47A6-95B5-27D287C9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pPr/>
              <a:t>14. November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10818-F590-4631-ACDA-A32E263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EDA2E-7AB9-45A0-9CE0-B06B3F78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8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05DC-B682-38D0-A4AD-C1C9C16B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Literaturverzeichnis</a:t>
            </a:r>
            <a:r>
              <a:rPr lang="de-D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E70AA-7E8E-826B-0EDF-34173031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A13B0-8D1F-5E32-D7A8-E42E02D6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30072-BDEF-AAB2-8890-2C864224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21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02724-DD49-7BCC-4EE9-F689EA0AE846}"/>
              </a:ext>
            </a:extLst>
          </p:cNvPr>
          <p:cNvSpPr txBox="1"/>
          <p:nvPr/>
        </p:nvSpPr>
        <p:spPr>
          <a:xfrm>
            <a:off x="551384" y="1484792"/>
            <a:ext cx="10801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Bollweg</a:t>
            </a:r>
            <a:r>
              <a:rPr lang="de-DE" dirty="0"/>
              <a:t>, P. (2018). Bildungslandschaften. In K. Böllert (Hrsg.), Kompendium Kinder- und Jugendhilfe (S. 1161-    	1180). Wiesbaden: Springer.</a:t>
            </a:r>
          </a:p>
          <a:p>
            <a:r>
              <a:rPr lang="de-DE" dirty="0"/>
              <a:t>Bundesministerium für Familie, Senioren, Frauen und Jugend (BMFSFJ) (2005). 12. Kinder- und Jugendbericht. 	Bericht über die Lebenssituation junger Menschen und die Leistungen der Kinder- und Jugendhilfe in 	Deutschland. Berlin. </a:t>
            </a:r>
          </a:p>
          <a:p>
            <a:r>
              <a:rPr lang="de-DE" dirty="0"/>
              <a:t>Coelen, T. (2020). Kommunale Jugendbildung. In P. </a:t>
            </a:r>
            <a:r>
              <a:rPr lang="de-DE" dirty="0" err="1"/>
              <a:t>Bollweg</a:t>
            </a:r>
            <a:r>
              <a:rPr lang="de-DE" dirty="0"/>
              <a:t>, J. </a:t>
            </a:r>
            <a:r>
              <a:rPr lang="de-DE" dirty="0" err="1"/>
              <a:t>Buchna</a:t>
            </a:r>
            <a:r>
              <a:rPr lang="de-DE" dirty="0"/>
              <a:t>, T. </a:t>
            </a:r>
            <a:r>
              <a:rPr lang="de-DE" dirty="0" err="1"/>
              <a:t>Coelen</a:t>
            </a:r>
            <a:r>
              <a:rPr lang="de-DE" dirty="0"/>
              <a:t> &amp; H.-U. Otto (Hrsg.), Handbuch 	Ganztagsbildung. Band 2 (S. 1287-1298). Wiesbaden: Springer.</a:t>
            </a:r>
          </a:p>
          <a:p>
            <a:r>
              <a:rPr lang="de-DE" dirty="0" err="1"/>
              <a:t>Kessl</a:t>
            </a:r>
            <a:r>
              <a:rPr lang="de-DE" dirty="0"/>
              <a:t>, F. &amp; Reutlinger, C. (2022). Sozialraum. Eine elementare Einführung. Wiesbaden: Springer.</a:t>
            </a:r>
          </a:p>
          <a:p>
            <a:endParaRPr lang="de-DE" dirty="0"/>
          </a:p>
          <a:p>
            <a:r>
              <a:rPr lang="de-DE" dirty="0"/>
              <a:t>Million, A., </a:t>
            </a:r>
            <a:r>
              <a:rPr lang="de-DE" dirty="0" err="1"/>
              <a:t>Coelen</a:t>
            </a:r>
            <a:r>
              <a:rPr lang="de-DE" dirty="0"/>
              <a:t>, T. Heinrich, A. J., Loth, C., &amp; </a:t>
            </a:r>
            <a:r>
              <a:rPr lang="de-DE" dirty="0" err="1"/>
              <a:t>Somborski</a:t>
            </a:r>
            <a:r>
              <a:rPr lang="de-DE" dirty="0"/>
              <a:t>, I. (2017). Gebaute Bildungslandschaften. Berlin: </a:t>
            </a:r>
            <a:r>
              <a:rPr lang="de-DE" dirty="0" err="1"/>
              <a:t>jovis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66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E281E9-BFF6-2138-88D0-C06842DB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F731F6-F0C2-A3DA-AE4D-16C4EF0D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245D44-5514-6DE2-BBD8-2D8DE441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22</a:t>
            </a:fld>
            <a:endParaRPr lang="de-DE"/>
          </a:p>
        </p:txBody>
      </p:sp>
      <p:graphicFrame>
        <p:nvGraphicFramePr>
          <p:cNvPr id="7" name="Objekt 5">
            <a:extLst>
              <a:ext uri="{FF2B5EF4-FFF2-40B4-BE49-F238E27FC236}">
                <a16:creationId xmlns:a16="http://schemas.microsoft.com/office/drawing/2014/main" id="{461468EE-CADE-4738-2A67-7D580326F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92046"/>
              </p:ext>
            </p:extLst>
          </p:nvPr>
        </p:nvGraphicFramePr>
        <p:xfrm>
          <a:off x="2496080" y="-11028"/>
          <a:ext cx="5184096" cy="686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254500" imgH="6197600" progId="AcroExch.Document.DC">
                  <p:embed/>
                </p:oleObj>
              </mc:Choice>
              <mc:Fallback>
                <p:oleObj name="Acrobat Document" r:id="rId2" imgW="4254500" imgH="6197600" progId="AcroExch.Document.DC">
                  <p:embed/>
                  <p:pic>
                    <p:nvPicPr>
                      <p:cNvPr id="73733" name="Objekt 5">
                        <a:extLst>
                          <a:ext uri="{FF2B5EF4-FFF2-40B4-BE49-F238E27FC236}">
                            <a16:creationId xmlns:a16="http://schemas.microsoft.com/office/drawing/2014/main" id="{5E8057B1-72FC-31CC-245E-67F82BC37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080" y="-11028"/>
                        <a:ext cx="5184096" cy="6869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202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206" y="3429000"/>
            <a:ext cx="5832000" cy="1368000"/>
          </a:xfrm>
        </p:spPr>
        <p:txBody>
          <a:bodyPr>
            <a:normAutofit fontScale="90000"/>
          </a:bodyPr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48CA2B-9F6A-4377-869B-4AFD9F4CD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Prof. Dr. Thomas </a:t>
            </a:r>
            <a:r>
              <a:rPr lang="de-DE" dirty="0" err="1"/>
              <a:t>Coelen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67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E281E9-BFF6-2138-88D0-C06842DB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F731F6-F0C2-A3DA-AE4D-16C4EF0D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245D44-5514-6DE2-BBD8-2D8DE441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7" name="Objekt 5">
            <a:extLst>
              <a:ext uri="{FF2B5EF4-FFF2-40B4-BE49-F238E27FC236}">
                <a16:creationId xmlns:a16="http://schemas.microsoft.com/office/drawing/2014/main" id="{461468EE-CADE-4738-2A67-7D580326F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57180"/>
              </p:ext>
            </p:extLst>
          </p:nvPr>
        </p:nvGraphicFramePr>
        <p:xfrm>
          <a:off x="2423592" y="-11028"/>
          <a:ext cx="5256584" cy="686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254500" imgH="6197600" progId="AcroExch.Document.DC">
                  <p:embed/>
                </p:oleObj>
              </mc:Choice>
              <mc:Fallback>
                <p:oleObj name="Acrobat Document" r:id="rId2" imgW="4254500" imgH="6197600" progId="AcroExch.Document.DC">
                  <p:embed/>
                  <p:pic>
                    <p:nvPicPr>
                      <p:cNvPr id="7" name="Objekt 5">
                        <a:extLst>
                          <a:ext uri="{FF2B5EF4-FFF2-40B4-BE49-F238E27FC236}">
                            <a16:creationId xmlns:a16="http://schemas.microsoft.com/office/drawing/2014/main" id="{461468EE-CADE-4738-2A67-7D580326FF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-11028"/>
                        <a:ext cx="5256584" cy="6869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20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F305A33D-AE62-6C95-05C7-284690A864B5}"/>
              </a:ext>
            </a:extLst>
          </p:cNvPr>
          <p:cNvSpPr txBox="1"/>
          <p:nvPr/>
        </p:nvSpPr>
        <p:spPr bwMode="auto">
          <a:xfrm>
            <a:off x="1703388" y="3784601"/>
            <a:ext cx="8223250" cy="2778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endParaRPr lang="de-DE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Datumsplatzhalter 3">
            <a:extLst>
              <a:ext uri="{FF2B5EF4-FFF2-40B4-BE49-F238E27FC236}">
                <a16:creationId xmlns:a16="http://schemas.microsoft.com/office/drawing/2014/main" id="{DCEBC256-4FAF-E17C-5407-05022E6190EE}"/>
              </a:ext>
            </a:extLst>
          </p:cNvPr>
          <p:cNvSpPr txBox="1">
            <a:spLocks/>
          </p:cNvSpPr>
          <p:nvPr/>
        </p:nvSpPr>
        <p:spPr bwMode="auto">
          <a:xfrm>
            <a:off x="1719263" y="6362701"/>
            <a:ext cx="4140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000"/>
          </a:p>
        </p:txBody>
      </p:sp>
      <p:pic>
        <p:nvPicPr>
          <p:cNvPr id="35844" name="Bild 5" descr="Bildung_160303_Projektaufbau_vertikal.jpg">
            <a:extLst>
              <a:ext uri="{FF2B5EF4-FFF2-40B4-BE49-F238E27FC236}">
                <a16:creationId xmlns:a16="http://schemas.microsoft.com/office/drawing/2014/main" id="{9A50E151-D042-2194-B653-6F41D2BAA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b="50484"/>
          <a:stretch>
            <a:fillRect/>
          </a:stretch>
        </p:blipFill>
        <p:spPr bwMode="auto">
          <a:xfrm>
            <a:off x="1873250" y="1889126"/>
            <a:ext cx="85994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2A598DBF-3814-F9B8-C324-DD6534A6E5FC}"/>
              </a:ext>
            </a:extLst>
          </p:cNvPr>
          <p:cNvSpPr/>
          <p:nvPr/>
        </p:nvSpPr>
        <p:spPr>
          <a:xfrm>
            <a:off x="1703388" y="360364"/>
            <a:ext cx="8756650" cy="1379537"/>
          </a:xfrm>
          <a:custGeom>
            <a:avLst/>
            <a:gdLst>
              <a:gd name="connsiteX0" fmla="*/ 0 w 8784006"/>
              <a:gd name="connsiteY0" fmla="*/ 5958014 h 5958014"/>
              <a:gd name="connsiteX1" fmla="*/ 8784006 w 8784006"/>
              <a:gd name="connsiteY1" fmla="*/ 5958014 h 5958014"/>
              <a:gd name="connsiteX2" fmla="*/ 8784006 w 8784006"/>
              <a:gd name="connsiteY2" fmla="*/ 0 h 5958014"/>
              <a:gd name="connsiteX3" fmla="*/ 0 w 8784006"/>
              <a:gd name="connsiteY3" fmla="*/ 0 h 5958014"/>
              <a:gd name="connsiteX4" fmla="*/ 0 w 8784006"/>
              <a:gd name="connsiteY4" fmla="*/ 5958014 h 5958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84006" h="5958014">
                <a:moveTo>
                  <a:pt x="0" y="5958014"/>
                </a:moveTo>
                <a:lnTo>
                  <a:pt x="8784006" y="5958014"/>
                </a:lnTo>
                <a:lnTo>
                  <a:pt x="8784006" y="0"/>
                </a:lnTo>
                <a:lnTo>
                  <a:pt x="0" y="0"/>
                </a:lnTo>
                <a:lnTo>
                  <a:pt x="0" y="5958014"/>
                </a:lnTo>
              </a:path>
            </a:pathLst>
          </a:custGeom>
          <a:solidFill>
            <a:srgbClr val="65626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846" name="Titel 1">
            <a:extLst>
              <a:ext uri="{FF2B5EF4-FFF2-40B4-BE49-F238E27FC236}">
                <a16:creationId xmlns:a16="http://schemas.microsoft.com/office/drawing/2014/main" id="{3B377257-0F93-F5CA-F28B-368EC834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1" y="638176"/>
            <a:ext cx="8043863" cy="663575"/>
          </a:xfrm>
        </p:spPr>
        <p:txBody>
          <a:bodyPr/>
          <a:lstStyle/>
          <a:p>
            <a:pPr algn="l"/>
            <a:r>
              <a:rPr lang="en-US" altLang="de-DE">
                <a:latin typeface="Clarendon Bold" charset="0"/>
                <a:cs typeface="Clarendon Bold" charset="0"/>
              </a:rPr>
              <a:t>DFG-Projekt “</a:t>
            </a:r>
            <a:r>
              <a:rPr lang="en-US" altLang="ja-JP">
                <a:latin typeface="Clarendon Bold" charset="0"/>
                <a:cs typeface="Clarendon Bold" charset="0"/>
              </a:rPr>
              <a:t>Lokale Bildungslandschaften und Stadtentwicklung – Schnittstellen und Verflechtungen</a:t>
            </a:r>
            <a:r>
              <a:rPr lang="en-US" altLang="de-DE">
                <a:latin typeface="Clarendon Bold" charset="0"/>
                <a:cs typeface="Clarendon Bold" charset="0"/>
              </a:rPr>
              <a:t>”</a:t>
            </a:r>
            <a:br>
              <a:rPr lang="en-US" altLang="ja-JP">
                <a:latin typeface="Clarendon Bold" charset="0"/>
                <a:cs typeface="Clarendon Bold" charset="0"/>
              </a:rPr>
            </a:br>
            <a:r>
              <a:rPr lang="en-US" altLang="ja-JP" sz="1600">
                <a:latin typeface="Clarendon Bold" charset="0"/>
                <a:cs typeface="Clarendon Bold" charset="0"/>
              </a:rPr>
              <a:t>Prof. Dr. Thomas Coelen, Universität Siegen &amp; Prof. Dr. Angela Million, TU Berlin</a:t>
            </a:r>
            <a:endParaRPr lang="de-DE" altLang="de-DE" sz="1600">
              <a:latin typeface="Clarendon Bold" charset="0"/>
              <a:cs typeface="Clarendo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2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71D08227-5484-EF37-4294-7017C3A3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1" y="2173289"/>
            <a:ext cx="8043863" cy="663575"/>
          </a:xfrm>
        </p:spPr>
        <p:txBody>
          <a:bodyPr/>
          <a:lstStyle/>
          <a:p>
            <a:r>
              <a:rPr lang="de-DE" altLang="de-DE" sz="2800">
                <a:latin typeface="Clarendon Bold" charset="0"/>
                <a:cs typeface="Clarendon Bold" charset="0"/>
              </a:rPr>
              <a:t>2. ‚Kein Kind darf verloren gehen‘</a:t>
            </a:r>
          </a:p>
        </p:txBody>
      </p:sp>
      <p:sp>
        <p:nvSpPr>
          <p:cNvPr id="24579" name="Inhaltsplatzhalter 1">
            <a:extLst>
              <a:ext uri="{FF2B5EF4-FFF2-40B4-BE49-F238E27FC236}">
                <a16:creationId xmlns:a16="http://schemas.microsoft.com/office/drawing/2014/main" id="{AC14C3E6-DF19-C7D6-9343-924F201B31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106613" y="3055939"/>
            <a:ext cx="8045450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Font typeface="Arial" panose="020B0604020202020204" pitchFamily="34" charset="0"/>
              <a:buChar char="•"/>
            </a:pP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primäre, fast ausschließliche Zielgruppe</a:t>
            </a:r>
          </a:p>
          <a:p>
            <a:pPr marL="0" indent="0" algn="l">
              <a:buFont typeface="Arial" panose="020B0604020202020204" pitchFamily="34" charset="0"/>
              <a:buChar char="•"/>
            </a:pP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d.h.: nicht Erwachsene und nicht ältere Menschen</a:t>
            </a:r>
            <a:endParaRPr lang="en-US" altLang="de-DE" sz="28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indent="0"/>
            <a:endParaRPr altLang="de-DE" sz="28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8916" name="Textplatzhalter 2">
            <a:extLst>
              <a:ext uri="{FF2B5EF4-FFF2-40B4-BE49-F238E27FC236}">
                <a16:creationId xmlns:a16="http://schemas.microsoft.com/office/drawing/2014/main" id="{10A620D5-5E64-BA0B-89D0-124562643696}"/>
              </a:ext>
            </a:extLst>
          </p:cNvPr>
          <p:cNvSpPr txBox="1">
            <a:spLocks/>
          </p:cNvSpPr>
          <p:nvPr/>
        </p:nvSpPr>
        <p:spPr bwMode="auto">
          <a:xfrm>
            <a:off x="2490788" y="882651"/>
            <a:ext cx="78406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de-DE" altLang="de-DE" sz="2800" b="1">
                <a:solidFill>
                  <a:schemeClr val="bg1"/>
                </a:solidFill>
                <a:latin typeface="Clarendon Bold" charset="0"/>
              </a:rPr>
              <a:t>Überregionale Zuschreibungen</a:t>
            </a:r>
          </a:p>
        </p:txBody>
      </p:sp>
    </p:spTree>
    <p:extLst>
      <p:ext uri="{BB962C8B-B14F-4D97-AF65-F5344CB8AC3E}">
        <p14:creationId xmlns:p14="http://schemas.microsoft.com/office/powerpoint/2010/main" val="1305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1FC9E40F-AE49-B07A-BAB3-942A1917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1" y="2173289"/>
            <a:ext cx="8043863" cy="663575"/>
          </a:xfrm>
        </p:spPr>
        <p:txBody>
          <a:bodyPr/>
          <a:lstStyle/>
          <a:p>
            <a:r>
              <a:rPr lang="de-DE" altLang="de-DE" sz="2800">
                <a:latin typeface="Clarendon Bold" charset="0"/>
                <a:cs typeface="Clarendon Bold" charset="0"/>
              </a:rPr>
              <a:t>3. Investitionen in Quartiere und Biographien</a:t>
            </a:r>
          </a:p>
        </p:txBody>
      </p:sp>
      <p:sp>
        <p:nvSpPr>
          <p:cNvPr id="24579" name="Inhaltsplatzhalter 1">
            <a:extLst>
              <a:ext uri="{FF2B5EF4-FFF2-40B4-BE49-F238E27FC236}">
                <a16:creationId xmlns:a16="http://schemas.microsoft.com/office/drawing/2014/main" id="{1084AE6C-8CC8-112F-E812-D373A95637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106613" y="3055939"/>
            <a:ext cx="8045450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Font typeface="Arial" panose="020B0604020202020204" pitchFamily="34" charset="0"/>
              <a:buChar char="•"/>
            </a:pP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Qualität von Einrichtungen und Angeboten</a:t>
            </a:r>
          </a:p>
          <a:p>
            <a:pPr marL="0" indent="0" algn="l">
              <a:buFont typeface="Arial" panose="020B0604020202020204" pitchFamily="34" charset="0"/>
              <a:buChar char="•"/>
            </a:pP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Ziele: Bildungsgerechtigkeit und nachhaltige Quartiersentwicklung</a:t>
            </a:r>
          </a:p>
        </p:txBody>
      </p:sp>
      <p:sp>
        <p:nvSpPr>
          <p:cNvPr id="39940" name="Textplatzhalter 2">
            <a:extLst>
              <a:ext uri="{FF2B5EF4-FFF2-40B4-BE49-F238E27FC236}">
                <a16:creationId xmlns:a16="http://schemas.microsoft.com/office/drawing/2014/main" id="{5C34372B-7750-EA31-F8FD-5082F5461733}"/>
              </a:ext>
            </a:extLst>
          </p:cNvPr>
          <p:cNvSpPr txBox="1">
            <a:spLocks/>
          </p:cNvSpPr>
          <p:nvPr/>
        </p:nvSpPr>
        <p:spPr bwMode="auto">
          <a:xfrm>
            <a:off x="2490788" y="882651"/>
            <a:ext cx="78406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de-DE" altLang="de-DE" sz="2800" b="1">
                <a:solidFill>
                  <a:schemeClr val="bg1"/>
                </a:solidFill>
                <a:latin typeface="Clarendon Bold" charset="0"/>
              </a:rPr>
              <a:t>Überregionale Zuschreibungen</a:t>
            </a:r>
          </a:p>
        </p:txBody>
      </p:sp>
    </p:spTree>
    <p:extLst>
      <p:ext uri="{BB962C8B-B14F-4D97-AF65-F5344CB8AC3E}">
        <p14:creationId xmlns:p14="http://schemas.microsoft.com/office/powerpoint/2010/main" val="1688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A0321E89-7BAA-A1DD-B5D0-652531BF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1" y="2173289"/>
            <a:ext cx="8043863" cy="663575"/>
          </a:xfrm>
        </p:spPr>
        <p:txBody>
          <a:bodyPr/>
          <a:lstStyle/>
          <a:p>
            <a:r>
              <a:rPr lang="de-DE" altLang="de-DE" sz="2800">
                <a:latin typeface="Clarendon Bold" charset="0"/>
                <a:cs typeface="Clarendon Bold" charset="0"/>
              </a:rPr>
              <a:t>4. In Quartier und Schule liegt die Kraft</a:t>
            </a:r>
          </a:p>
        </p:txBody>
      </p:sp>
      <p:sp>
        <p:nvSpPr>
          <p:cNvPr id="24579" name="Inhaltsplatzhalter 1">
            <a:extLst>
              <a:ext uri="{FF2B5EF4-FFF2-40B4-BE49-F238E27FC236}">
                <a16:creationId xmlns:a16="http://schemas.microsoft.com/office/drawing/2014/main" id="{25893C6F-933C-FEFD-81F3-D2811508DB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106613" y="3055939"/>
            <a:ext cx="8045450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Font typeface="Arial" panose="020B0604020202020204" pitchFamily="34" charset="0"/>
              <a:buChar char="•"/>
            </a:pP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das Quartier als territorialer Zugang zur </a:t>
            </a:r>
            <a:b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Bearbeitung von sozialen Problemen</a:t>
            </a:r>
          </a:p>
          <a:p>
            <a:pPr marL="0" indent="0" algn="l">
              <a:buFont typeface="Arial" panose="020B0604020202020204" pitchFamily="34" charset="0"/>
              <a:buChar char="•"/>
            </a:pP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mittels Ganztagsschulen</a:t>
            </a:r>
          </a:p>
        </p:txBody>
      </p:sp>
      <p:sp>
        <p:nvSpPr>
          <p:cNvPr id="40964" name="Textplatzhalter 2">
            <a:extLst>
              <a:ext uri="{FF2B5EF4-FFF2-40B4-BE49-F238E27FC236}">
                <a16:creationId xmlns:a16="http://schemas.microsoft.com/office/drawing/2014/main" id="{063AE965-20C8-7456-C603-20E68DEBB9DB}"/>
              </a:ext>
            </a:extLst>
          </p:cNvPr>
          <p:cNvSpPr txBox="1">
            <a:spLocks/>
          </p:cNvSpPr>
          <p:nvPr/>
        </p:nvSpPr>
        <p:spPr bwMode="auto">
          <a:xfrm>
            <a:off x="2490788" y="882651"/>
            <a:ext cx="78406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de-DE" altLang="de-DE" sz="2800" b="1">
                <a:solidFill>
                  <a:schemeClr val="bg1"/>
                </a:solidFill>
                <a:latin typeface="Clarendon Bold" charset="0"/>
              </a:rPr>
              <a:t>Überregionale Zuschreibungen</a:t>
            </a:r>
          </a:p>
        </p:txBody>
      </p:sp>
    </p:spTree>
    <p:extLst>
      <p:ext uri="{BB962C8B-B14F-4D97-AF65-F5344CB8AC3E}">
        <p14:creationId xmlns:p14="http://schemas.microsoft.com/office/powerpoint/2010/main" val="32975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F1469407-525A-AD30-E23C-CD5DBD07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1" y="2173289"/>
            <a:ext cx="8043863" cy="663575"/>
          </a:xfrm>
        </p:spPr>
        <p:txBody>
          <a:bodyPr/>
          <a:lstStyle/>
          <a:p>
            <a:r>
              <a:rPr lang="de-DE" altLang="de-DE" sz="2800">
                <a:latin typeface="Clarendon Bold" charset="0"/>
                <a:cs typeface="Clarendon Bold" charset="0"/>
              </a:rPr>
              <a:t>5. Gleiche Ziele, wenig Abstimmung</a:t>
            </a:r>
          </a:p>
        </p:txBody>
      </p:sp>
      <p:sp>
        <p:nvSpPr>
          <p:cNvPr id="24579" name="Inhaltsplatzhalter 1">
            <a:extLst>
              <a:ext uri="{FF2B5EF4-FFF2-40B4-BE49-F238E27FC236}">
                <a16:creationId xmlns:a16="http://schemas.microsoft.com/office/drawing/2014/main" id="{FD9F5FEC-3303-F62F-0FFD-F789731886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106613" y="3055939"/>
            <a:ext cx="8045450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Font typeface="Arial" panose="020B0604020202020204" pitchFamily="34" charset="0"/>
              <a:buChar char="•"/>
            </a:pP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„Bildungsgerechtigkeit“ und „Quartiersaufwertung“</a:t>
            </a:r>
          </a:p>
          <a:p>
            <a:pPr marL="0" indent="0" algn="l">
              <a:buFont typeface="Arial" panose="020B0604020202020204" pitchFamily="34" charset="0"/>
              <a:buChar char="•"/>
            </a:pPr>
            <a:r>
              <a:rPr altLang="de-DE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mit unabhängigen Programmen</a:t>
            </a:r>
          </a:p>
        </p:txBody>
      </p:sp>
      <p:sp>
        <p:nvSpPr>
          <p:cNvPr id="41988" name="Textplatzhalter 2">
            <a:extLst>
              <a:ext uri="{FF2B5EF4-FFF2-40B4-BE49-F238E27FC236}">
                <a16:creationId xmlns:a16="http://schemas.microsoft.com/office/drawing/2014/main" id="{74A7F3E8-B09A-A0D1-EF10-010304F4B6AF}"/>
              </a:ext>
            </a:extLst>
          </p:cNvPr>
          <p:cNvSpPr txBox="1">
            <a:spLocks/>
          </p:cNvSpPr>
          <p:nvPr/>
        </p:nvSpPr>
        <p:spPr bwMode="auto">
          <a:xfrm>
            <a:off x="2490788" y="882651"/>
            <a:ext cx="78406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de-DE" altLang="de-DE" sz="2800" b="1">
                <a:solidFill>
                  <a:schemeClr val="bg1"/>
                </a:solidFill>
                <a:latin typeface="Clarendon Bold" charset="0"/>
              </a:rPr>
              <a:t>Überregionale Zuschreibungen</a:t>
            </a:r>
          </a:p>
        </p:txBody>
      </p:sp>
    </p:spTree>
    <p:extLst>
      <p:ext uri="{BB962C8B-B14F-4D97-AF65-F5344CB8AC3E}">
        <p14:creationId xmlns:p14="http://schemas.microsoft.com/office/powerpoint/2010/main" val="11037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9DE7D2C-96AE-44F1-847D-E4B481E2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F1396-C05B-413C-9603-CD91C2D5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132856"/>
            <a:ext cx="6552728" cy="3816424"/>
          </a:xfrm>
        </p:spPr>
        <p:txBody>
          <a:bodyPr/>
          <a:lstStyle/>
          <a:p>
            <a:r>
              <a:rPr lang="de-DE" dirty="0"/>
              <a:t>1 Einführung: 		</a:t>
            </a:r>
            <a:r>
              <a:rPr lang="de-DE" b="0" dirty="0"/>
              <a:t>Projektvorstellung</a:t>
            </a:r>
          </a:p>
          <a:p>
            <a:r>
              <a:rPr lang="de-DE" dirty="0"/>
              <a:t>2 Begrifflichkeiten: 	„</a:t>
            </a:r>
            <a:r>
              <a:rPr lang="de-DE" b="0" dirty="0"/>
              <a:t>Bildungslandschaft“ und „Campus“</a:t>
            </a:r>
          </a:p>
          <a:p>
            <a:r>
              <a:rPr lang="de-DE" dirty="0"/>
              <a:t>3 Entwicklungsstand aus schulischen Perspektiven</a:t>
            </a:r>
          </a:p>
          <a:p>
            <a:pPr lvl="1"/>
            <a:r>
              <a:rPr lang="de-DE" dirty="0"/>
              <a:t>3.1 Chancen</a:t>
            </a:r>
          </a:p>
          <a:p>
            <a:pPr lvl="1"/>
            <a:r>
              <a:rPr lang="de-DE" dirty="0"/>
              <a:t>3.2 Herausforderungen</a:t>
            </a:r>
          </a:p>
          <a:p>
            <a:pPr lvl="1"/>
            <a:r>
              <a:rPr lang="de-DE" dirty="0"/>
              <a:t>3.3 Kooperationen</a:t>
            </a:r>
          </a:p>
          <a:p>
            <a:r>
              <a:rPr lang="de-DE" dirty="0"/>
              <a:t>4 Fazit</a:t>
            </a:r>
          </a:p>
          <a:p>
            <a:r>
              <a:rPr lang="de-DE" dirty="0"/>
              <a:t>Literaturverzeichnis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1AAD2-A377-4788-9F24-A5FAA911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310E-17C9-4614-969A-0BA89EF75F14}" type="datetime4">
              <a:rPr lang="de-DE" smtClean="0"/>
              <a:pPr/>
              <a:t>14. November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541AEE-FFA8-484C-90C4-C4C4A605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1919BEDB-ECA1-4384-995C-7EC77607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131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D341856-2717-EA35-38D2-58CF245612DC}"/>
              </a:ext>
            </a:extLst>
          </p:cNvPr>
          <p:cNvSpPr txBox="1"/>
          <p:nvPr/>
        </p:nvSpPr>
        <p:spPr bwMode="auto">
          <a:xfrm>
            <a:off x="1703388" y="3784601"/>
            <a:ext cx="8223250" cy="2778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endParaRPr lang="de-DE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Datumsplatzhalter 3">
            <a:extLst>
              <a:ext uri="{FF2B5EF4-FFF2-40B4-BE49-F238E27FC236}">
                <a16:creationId xmlns:a16="http://schemas.microsoft.com/office/drawing/2014/main" id="{6E6D51FA-BA81-86CB-0C68-EFE78420F967}"/>
              </a:ext>
            </a:extLst>
          </p:cNvPr>
          <p:cNvSpPr txBox="1">
            <a:spLocks/>
          </p:cNvSpPr>
          <p:nvPr/>
        </p:nvSpPr>
        <p:spPr bwMode="auto">
          <a:xfrm>
            <a:off x="1719263" y="6362701"/>
            <a:ext cx="4140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000"/>
          </a:p>
        </p:txBody>
      </p:sp>
      <p:pic>
        <p:nvPicPr>
          <p:cNvPr id="39940" name="Bild 5" descr="Bildung_160303_Projektaufbau_vertikal.jpg">
            <a:extLst>
              <a:ext uri="{FF2B5EF4-FFF2-40B4-BE49-F238E27FC236}">
                <a16:creationId xmlns:a16="http://schemas.microsoft.com/office/drawing/2014/main" id="{A6E44550-B674-80CF-17B2-CB6264CA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8"/>
          <a:stretch>
            <a:fillRect/>
          </a:stretch>
        </p:blipFill>
        <p:spPr bwMode="auto">
          <a:xfrm>
            <a:off x="1681163" y="1817689"/>
            <a:ext cx="87503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769F9945-A7F8-8659-2B58-45A3C798616C}"/>
              </a:ext>
            </a:extLst>
          </p:cNvPr>
          <p:cNvSpPr/>
          <p:nvPr/>
        </p:nvSpPr>
        <p:spPr>
          <a:xfrm>
            <a:off x="1703388" y="360364"/>
            <a:ext cx="8756650" cy="1379537"/>
          </a:xfrm>
          <a:custGeom>
            <a:avLst/>
            <a:gdLst>
              <a:gd name="connsiteX0" fmla="*/ 0 w 8784006"/>
              <a:gd name="connsiteY0" fmla="*/ 5958014 h 5958014"/>
              <a:gd name="connsiteX1" fmla="*/ 8784006 w 8784006"/>
              <a:gd name="connsiteY1" fmla="*/ 5958014 h 5958014"/>
              <a:gd name="connsiteX2" fmla="*/ 8784006 w 8784006"/>
              <a:gd name="connsiteY2" fmla="*/ 0 h 5958014"/>
              <a:gd name="connsiteX3" fmla="*/ 0 w 8784006"/>
              <a:gd name="connsiteY3" fmla="*/ 0 h 5958014"/>
              <a:gd name="connsiteX4" fmla="*/ 0 w 8784006"/>
              <a:gd name="connsiteY4" fmla="*/ 5958014 h 5958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84006" h="5958014">
                <a:moveTo>
                  <a:pt x="0" y="5958014"/>
                </a:moveTo>
                <a:lnTo>
                  <a:pt x="8784006" y="5958014"/>
                </a:lnTo>
                <a:lnTo>
                  <a:pt x="8784006" y="0"/>
                </a:lnTo>
                <a:lnTo>
                  <a:pt x="0" y="0"/>
                </a:lnTo>
                <a:lnTo>
                  <a:pt x="0" y="5958014"/>
                </a:lnTo>
              </a:path>
            </a:pathLst>
          </a:custGeom>
          <a:solidFill>
            <a:srgbClr val="65626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942" name="Titel 1">
            <a:extLst>
              <a:ext uri="{FF2B5EF4-FFF2-40B4-BE49-F238E27FC236}">
                <a16:creationId xmlns:a16="http://schemas.microsoft.com/office/drawing/2014/main" id="{E735B52F-DD63-F846-2457-C07A3A95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1" y="638176"/>
            <a:ext cx="8043863" cy="663575"/>
          </a:xfrm>
        </p:spPr>
        <p:txBody>
          <a:bodyPr/>
          <a:lstStyle/>
          <a:p>
            <a:pPr algn="l"/>
            <a:r>
              <a:rPr lang="en-US" altLang="de-DE">
                <a:latin typeface="Clarendon Bold" charset="0"/>
                <a:cs typeface="Clarendon Bold" charset="0"/>
              </a:rPr>
              <a:t>DFG-Projekt “</a:t>
            </a:r>
            <a:r>
              <a:rPr lang="en-US" altLang="ja-JP">
                <a:latin typeface="Clarendon Bold" charset="0"/>
                <a:cs typeface="Clarendon Bold" charset="0"/>
              </a:rPr>
              <a:t>Lokale Bildungslandschaften und Stadtentwicklung – Schnittstellen und Verflechtungen</a:t>
            </a:r>
            <a:r>
              <a:rPr lang="en-US" altLang="de-DE">
                <a:latin typeface="Clarendon Bold" charset="0"/>
                <a:cs typeface="Clarendon Bold" charset="0"/>
              </a:rPr>
              <a:t>”</a:t>
            </a:r>
            <a:br>
              <a:rPr lang="en-US" altLang="ja-JP">
                <a:latin typeface="Clarendon Bold" charset="0"/>
                <a:cs typeface="Clarendon Bold" charset="0"/>
              </a:rPr>
            </a:br>
            <a:r>
              <a:rPr lang="en-US" altLang="ja-JP" sz="1600">
                <a:latin typeface="Clarendon Bold" charset="0"/>
                <a:cs typeface="Clarendon Bold" charset="0"/>
              </a:rPr>
              <a:t>Prof. Dr. Thomas Coelen, Universität Siegen &amp; Prof. Dr. Angela Million, TU Berlin</a:t>
            </a:r>
            <a:endParaRPr lang="de-DE" altLang="de-DE" sz="1600">
              <a:latin typeface="Clarendon Bold" charset="0"/>
              <a:cs typeface="Clarendo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9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715391B-0F28-FEB9-4E89-0FD7BFB78E5B}"/>
              </a:ext>
            </a:extLst>
          </p:cNvPr>
          <p:cNvSpPr/>
          <p:nvPr/>
        </p:nvSpPr>
        <p:spPr>
          <a:xfrm>
            <a:off x="1703388" y="360364"/>
            <a:ext cx="8710612" cy="2611437"/>
          </a:xfrm>
          <a:custGeom>
            <a:avLst/>
            <a:gdLst>
              <a:gd name="connsiteX0" fmla="*/ 0 w 8784006"/>
              <a:gd name="connsiteY0" fmla="*/ 5958014 h 5958014"/>
              <a:gd name="connsiteX1" fmla="*/ 8784006 w 8784006"/>
              <a:gd name="connsiteY1" fmla="*/ 5958014 h 5958014"/>
              <a:gd name="connsiteX2" fmla="*/ 8784006 w 8784006"/>
              <a:gd name="connsiteY2" fmla="*/ 0 h 5958014"/>
              <a:gd name="connsiteX3" fmla="*/ 0 w 8784006"/>
              <a:gd name="connsiteY3" fmla="*/ 0 h 5958014"/>
              <a:gd name="connsiteX4" fmla="*/ 0 w 8784006"/>
              <a:gd name="connsiteY4" fmla="*/ 5958014 h 5958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84006" h="5958014">
                <a:moveTo>
                  <a:pt x="0" y="5958014"/>
                </a:moveTo>
                <a:lnTo>
                  <a:pt x="8784006" y="5958014"/>
                </a:lnTo>
                <a:lnTo>
                  <a:pt x="8784006" y="0"/>
                </a:lnTo>
                <a:lnTo>
                  <a:pt x="0" y="0"/>
                </a:lnTo>
                <a:lnTo>
                  <a:pt x="0" y="5958014"/>
                </a:lnTo>
              </a:path>
            </a:pathLst>
          </a:custGeom>
          <a:solidFill>
            <a:srgbClr val="65626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5539" name="Textplatzhalter 2">
            <a:extLst>
              <a:ext uri="{FF2B5EF4-FFF2-40B4-BE49-F238E27FC236}">
                <a16:creationId xmlns:a16="http://schemas.microsoft.com/office/drawing/2014/main" id="{DD04F29B-2457-3B82-7BBA-D24293305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828801" y="1878013"/>
            <a:ext cx="3368675" cy="239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altLang="de-DE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altLang="de-DE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5540" name="Textplatzhalter 2">
            <a:extLst>
              <a:ext uri="{FF2B5EF4-FFF2-40B4-BE49-F238E27FC236}">
                <a16:creationId xmlns:a16="http://schemas.microsoft.com/office/drawing/2014/main" id="{E33A71C8-3B29-2D75-5B95-7AC83E28E1B1}"/>
              </a:ext>
            </a:extLst>
          </p:cNvPr>
          <p:cNvSpPr txBox="1">
            <a:spLocks/>
          </p:cNvSpPr>
          <p:nvPr/>
        </p:nvSpPr>
        <p:spPr bwMode="auto">
          <a:xfrm>
            <a:off x="1828800" y="527050"/>
            <a:ext cx="8585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800">
                <a:solidFill>
                  <a:schemeClr val="bg1"/>
                </a:solidFill>
                <a:latin typeface="Clarendon Bold" charset="0"/>
              </a:rPr>
              <a:t>Zentralisierung und Konzentration</a:t>
            </a:r>
          </a:p>
          <a:p>
            <a:endParaRPr lang="de-DE" altLang="de-DE" sz="2000">
              <a:solidFill>
                <a:schemeClr val="bg1"/>
              </a:solidFill>
              <a:latin typeface="Clarendon Bold" charset="0"/>
            </a:endParaRPr>
          </a:p>
          <a:p>
            <a:r>
              <a:rPr lang="de-DE" altLang="de-DE" sz="2000">
                <a:solidFill>
                  <a:schemeClr val="bg1"/>
                </a:solidFill>
                <a:latin typeface="Claradon" charset="0"/>
              </a:rPr>
              <a:t>Die räumliche Nähe von Bildungsorganisationen und -settings sowie Koordination von Angeboten haben positive Effekte für das Gelingen von Bildungsbiografien.</a:t>
            </a:r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952113D6-0FC9-33CA-4B97-31ECC21FC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6" y="3136901"/>
            <a:ext cx="362902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1680A30-09A3-0017-8E8A-506BBF0805EF}"/>
              </a:ext>
            </a:extLst>
          </p:cNvPr>
          <p:cNvSpPr/>
          <p:nvPr/>
        </p:nvSpPr>
        <p:spPr>
          <a:xfrm>
            <a:off x="1703388" y="360364"/>
            <a:ext cx="8743950" cy="2598737"/>
          </a:xfrm>
          <a:custGeom>
            <a:avLst/>
            <a:gdLst>
              <a:gd name="connsiteX0" fmla="*/ 0 w 8784006"/>
              <a:gd name="connsiteY0" fmla="*/ 5958014 h 5958014"/>
              <a:gd name="connsiteX1" fmla="*/ 8784006 w 8784006"/>
              <a:gd name="connsiteY1" fmla="*/ 5958014 h 5958014"/>
              <a:gd name="connsiteX2" fmla="*/ 8784006 w 8784006"/>
              <a:gd name="connsiteY2" fmla="*/ 0 h 5958014"/>
              <a:gd name="connsiteX3" fmla="*/ 0 w 8784006"/>
              <a:gd name="connsiteY3" fmla="*/ 0 h 5958014"/>
              <a:gd name="connsiteX4" fmla="*/ 0 w 8784006"/>
              <a:gd name="connsiteY4" fmla="*/ 5958014 h 5958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84006" h="5958014">
                <a:moveTo>
                  <a:pt x="0" y="5958014"/>
                </a:moveTo>
                <a:lnTo>
                  <a:pt x="8784006" y="5958014"/>
                </a:lnTo>
                <a:lnTo>
                  <a:pt x="8784006" y="0"/>
                </a:lnTo>
                <a:lnTo>
                  <a:pt x="0" y="0"/>
                </a:lnTo>
                <a:lnTo>
                  <a:pt x="0" y="5958014"/>
                </a:lnTo>
              </a:path>
            </a:pathLst>
          </a:custGeom>
          <a:solidFill>
            <a:srgbClr val="65626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587" name="Textplatzhalter 2">
            <a:extLst>
              <a:ext uri="{FF2B5EF4-FFF2-40B4-BE49-F238E27FC236}">
                <a16:creationId xmlns:a16="http://schemas.microsoft.com/office/drawing/2014/main" id="{987869EF-7127-3EC8-BC95-083FC27F4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828801" y="1878013"/>
            <a:ext cx="3368675" cy="239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altLang="de-DE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altLang="de-DE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7588" name="Textplatzhalter 2">
            <a:extLst>
              <a:ext uri="{FF2B5EF4-FFF2-40B4-BE49-F238E27FC236}">
                <a16:creationId xmlns:a16="http://schemas.microsoft.com/office/drawing/2014/main" id="{D2140D6F-CED9-2BD0-FBA4-B501F2AD4F69}"/>
              </a:ext>
            </a:extLst>
          </p:cNvPr>
          <p:cNvSpPr txBox="1">
            <a:spLocks/>
          </p:cNvSpPr>
          <p:nvPr/>
        </p:nvSpPr>
        <p:spPr bwMode="auto">
          <a:xfrm>
            <a:off x="1828800" y="527050"/>
            <a:ext cx="83312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800">
                <a:solidFill>
                  <a:schemeClr val="bg1"/>
                </a:solidFill>
                <a:latin typeface="Clarendon Bold" charset="0"/>
              </a:rPr>
              <a:t>Vernetzung und Verflechtung</a:t>
            </a:r>
          </a:p>
          <a:p>
            <a:endParaRPr lang="de-DE" altLang="de-DE" sz="2000">
              <a:solidFill>
                <a:schemeClr val="bg1"/>
              </a:solidFill>
              <a:latin typeface="Clarendon Bold" charset="0"/>
            </a:endParaRPr>
          </a:p>
          <a:p>
            <a:r>
              <a:rPr lang="de-DE" altLang="de-DE" sz="2000">
                <a:solidFill>
                  <a:schemeClr val="bg1"/>
                </a:solidFill>
                <a:latin typeface="Clarendon Bold" charset="0"/>
              </a:rPr>
              <a:t>Die räumliche Vernetzung und die Vernetzung zwischen Organisationen, Gruppen und Personen schafft einige Synergien.</a:t>
            </a:r>
          </a:p>
        </p:txBody>
      </p:sp>
      <p:pic>
        <p:nvPicPr>
          <p:cNvPr id="67589" name="Grafik 3">
            <a:extLst>
              <a:ext uri="{FF2B5EF4-FFF2-40B4-BE49-F238E27FC236}">
                <a16:creationId xmlns:a16="http://schemas.microsoft.com/office/drawing/2014/main" id="{B52A37CE-BDCE-1C7F-BB5C-91233432E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4" y="3194050"/>
            <a:ext cx="28987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46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7DA4A64-D381-9EC7-403B-74483E0DD1AF}"/>
              </a:ext>
            </a:extLst>
          </p:cNvPr>
          <p:cNvSpPr/>
          <p:nvPr/>
        </p:nvSpPr>
        <p:spPr>
          <a:xfrm>
            <a:off x="1703388" y="360364"/>
            <a:ext cx="8837612" cy="2611437"/>
          </a:xfrm>
          <a:custGeom>
            <a:avLst/>
            <a:gdLst>
              <a:gd name="connsiteX0" fmla="*/ 0 w 8784006"/>
              <a:gd name="connsiteY0" fmla="*/ 5958014 h 5958014"/>
              <a:gd name="connsiteX1" fmla="*/ 8784006 w 8784006"/>
              <a:gd name="connsiteY1" fmla="*/ 5958014 h 5958014"/>
              <a:gd name="connsiteX2" fmla="*/ 8784006 w 8784006"/>
              <a:gd name="connsiteY2" fmla="*/ 0 h 5958014"/>
              <a:gd name="connsiteX3" fmla="*/ 0 w 8784006"/>
              <a:gd name="connsiteY3" fmla="*/ 0 h 5958014"/>
              <a:gd name="connsiteX4" fmla="*/ 0 w 8784006"/>
              <a:gd name="connsiteY4" fmla="*/ 5958014 h 5958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84006" h="5958014">
                <a:moveTo>
                  <a:pt x="0" y="5958014"/>
                </a:moveTo>
                <a:lnTo>
                  <a:pt x="8784006" y="5958014"/>
                </a:lnTo>
                <a:lnTo>
                  <a:pt x="8784006" y="0"/>
                </a:lnTo>
                <a:lnTo>
                  <a:pt x="0" y="0"/>
                </a:lnTo>
                <a:lnTo>
                  <a:pt x="0" y="5958014"/>
                </a:lnTo>
              </a:path>
            </a:pathLst>
          </a:custGeom>
          <a:solidFill>
            <a:srgbClr val="65626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635" name="Textplatzhalter 2">
            <a:extLst>
              <a:ext uri="{FF2B5EF4-FFF2-40B4-BE49-F238E27FC236}">
                <a16:creationId xmlns:a16="http://schemas.microsoft.com/office/drawing/2014/main" id="{CF880873-7D75-A2E9-47F8-8B21B4B1A5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828801" y="1878013"/>
            <a:ext cx="3368675" cy="239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altLang="de-DE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altLang="de-DE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9636" name="Textplatzhalter 2">
            <a:extLst>
              <a:ext uri="{FF2B5EF4-FFF2-40B4-BE49-F238E27FC236}">
                <a16:creationId xmlns:a16="http://schemas.microsoft.com/office/drawing/2014/main" id="{4148CA76-ABAF-EE64-A798-B9B0B2DE9B59}"/>
              </a:ext>
            </a:extLst>
          </p:cNvPr>
          <p:cNvSpPr txBox="1">
            <a:spLocks/>
          </p:cNvSpPr>
          <p:nvPr/>
        </p:nvSpPr>
        <p:spPr bwMode="auto">
          <a:xfrm>
            <a:off x="1828800" y="527050"/>
            <a:ext cx="82042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800">
                <a:solidFill>
                  <a:schemeClr val="bg1"/>
                </a:solidFill>
                <a:latin typeface="Clarendon Bold" charset="0"/>
              </a:rPr>
              <a:t>Zugang und Übergang</a:t>
            </a:r>
          </a:p>
          <a:p>
            <a:endParaRPr lang="de-DE" altLang="de-DE" sz="2000">
              <a:solidFill>
                <a:schemeClr val="bg1"/>
              </a:solidFill>
              <a:latin typeface="Clarendon Bold" charset="0"/>
            </a:endParaRPr>
          </a:p>
          <a:p>
            <a:r>
              <a:rPr lang="de-DE" altLang="de-DE" sz="2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Abbau materieller Barrieren sowie die kooperative Gestaltung bildungsbiografischer Übergänge fördert die Integration.</a:t>
            </a:r>
          </a:p>
        </p:txBody>
      </p:sp>
      <p:pic>
        <p:nvPicPr>
          <p:cNvPr id="69637" name="Grafik 3">
            <a:extLst>
              <a:ext uri="{FF2B5EF4-FFF2-40B4-BE49-F238E27FC236}">
                <a16:creationId xmlns:a16="http://schemas.microsoft.com/office/drawing/2014/main" id="{925B3AA2-D292-9989-BD06-CFC29840D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971800"/>
            <a:ext cx="33337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983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1C01D8F-7A63-4644-E70F-7FB33FE9F3A7}"/>
              </a:ext>
            </a:extLst>
          </p:cNvPr>
          <p:cNvSpPr/>
          <p:nvPr/>
        </p:nvSpPr>
        <p:spPr>
          <a:xfrm>
            <a:off x="1703388" y="360364"/>
            <a:ext cx="8824912" cy="2560637"/>
          </a:xfrm>
          <a:custGeom>
            <a:avLst/>
            <a:gdLst>
              <a:gd name="connsiteX0" fmla="*/ 0 w 8784006"/>
              <a:gd name="connsiteY0" fmla="*/ 5958014 h 5958014"/>
              <a:gd name="connsiteX1" fmla="*/ 8784006 w 8784006"/>
              <a:gd name="connsiteY1" fmla="*/ 5958014 h 5958014"/>
              <a:gd name="connsiteX2" fmla="*/ 8784006 w 8784006"/>
              <a:gd name="connsiteY2" fmla="*/ 0 h 5958014"/>
              <a:gd name="connsiteX3" fmla="*/ 0 w 8784006"/>
              <a:gd name="connsiteY3" fmla="*/ 0 h 5958014"/>
              <a:gd name="connsiteX4" fmla="*/ 0 w 8784006"/>
              <a:gd name="connsiteY4" fmla="*/ 5958014 h 5958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84006" h="5958014">
                <a:moveTo>
                  <a:pt x="0" y="5958014"/>
                </a:moveTo>
                <a:lnTo>
                  <a:pt x="8784006" y="5958014"/>
                </a:lnTo>
                <a:lnTo>
                  <a:pt x="8784006" y="0"/>
                </a:lnTo>
                <a:lnTo>
                  <a:pt x="0" y="0"/>
                </a:lnTo>
                <a:lnTo>
                  <a:pt x="0" y="5958014"/>
                </a:lnTo>
              </a:path>
            </a:pathLst>
          </a:custGeom>
          <a:solidFill>
            <a:srgbClr val="65626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683" name="Textplatzhalter 2">
            <a:extLst>
              <a:ext uri="{FF2B5EF4-FFF2-40B4-BE49-F238E27FC236}">
                <a16:creationId xmlns:a16="http://schemas.microsoft.com/office/drawing/2014/main" id="{C2DE775A-6BB7-39A2-A19B-7BAB860095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828801" y="1878013"/>
            <a:ext cx="3368675" cy="239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altLang="de-DE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altLang="de-DE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1684" name="Textplatzhalter 2">
            <a:extLst>
              <a:ext uri="{FF2B5EF4-FFF2-40B4-BE49-F238E27FC236}">
                <a16:creationId xmlns:a16="http://schemas.microsoft.com/office/drawing/2014/main" id="{DFDABB21-E268-7664-61A5-35CA2E7C7B6A}"/>
              </a:ext>
            </a:extLst>
          </p:cNvPr>
          <p:cNvSpPr txBox="1">
            <a:spLocks/>
          </p:cNvSpPr>
          <p:nvPr/>
        </p:nvSpPr>
        <p:spPr bwMode="auto">
          <a:xfrm>
            <a:off x="1828800" y="527050"/>
            <a:ext cx="84328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800">
                <a:solidFill>
                  <a:schemeClr val="bg1"/>
                </a:solidFill>
                <a:latin typeface="Clarendon Bold" charset="0"/>
              </a:rPr>
              <a:t>Öffnung und Schließung </a:t>
            </a:r>
          </a:p>
          <a:p>
            <a:endParaRPr lang="de-DE" altLang="de-DE" sz="2000">
              <a:solidFill>
                <a:schemeClr val="bg1"/>
              </a:solidFill>
              <a:latin typeface="Clarendon Bold" charset="0"/>
            </a:endParaRPr>
          </a:p>
          <a:p>
            <a:r>
              <a:rPr lang="de-DE" altLang="de-DE" sz="2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Öffnung von Bildungslandschaften sowohl baulich-gestalterisch als auch durch Bildungs- und Freizeitangebote für unterschiedliche Zielgruppen erzeugen einen sozialräumlichen Mehrwert.</a:t>
            </a:r>
          </a:p>
        </p:txBody>
      </p:sp>
      <p:pic>
        <p:nvPicPr>
          <p:cNvPr id="71685" name="Grafik 3">
            <a:extLst>
              <a:ext uri="{FF2B5EF4-FFF2-40B4-BE49-F238E27FC236}">
                <a16:creationId xmlns:a16="http://schemas.microsoft.com/office/drawing/2014/main" id="{5FF08AC7-12E2-CD89-C264-B723D0214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014664"/>
            <a:ext cx="39624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5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7983-39AD-48D4-BE01-315C3E7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2DAFD-AB12-4524-8959-35BFAE3B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Kontakt </a:t>
            </a:r>
          </a:p>
          <a:p>
            <a:pPr lvl="1"/>
            <a:r>
              <a:rPr lang="de-DE" dirty="0"/>
              <a:t>Prof. Dr. Thomas </a:t>
            </a:r>
            <a:r>
              <a:rPr lang="de-DE" dirty="0" err="1"/>
              <a:t>Coelen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/>
              <a:t>Fakultät II (Bildung - Architektur - Künste)                                                            Department Erziehungswissenschaft                                                                 Adolf-Reichwein-Straße 2a                                                                                    57068 Siegen</a:t>
            </a:r>
          </a:p>
          <a:p>
            <a:pPr lvl="2"/>
            <a:r>
              <a:rPr lang="de-DE" dirty="0"/>
              <a:t>thomas.coelen@uni-siegen.de</a:t>
            </a:r>
          </a:p>
          <a:p>
            <a:pPr lvl="2"/>
            <a:r>
              <a:rPr lang="de-DE" dirty="0"/>
              <a:t>uni-siegen.de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6E1E2-39FC-47A6-95B5-27D287C9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pPr/>
              <a:t>14. November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10818-F590-4631-ACDA-A32E263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EDA2E-7AB9-45A0-9CE0-B06B3F78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08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49CD5B-E723-4D8D-B2E6-FCE1736FC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69D48-1EAD-470A-ADA2-6F6972B2DFB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DE5779BD-63CC-4A2B-9ED4-8F4381CAA9B9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6FA59E97-D43B-4E8F-9BEA-811902F7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Einführung: </a:t>
            </a:r>
            <a:r>
              <a:rPr lang="de-DE" b="0" dirty="0"/>
              <a:t>Projektvorstellung</a:t>
            </a:r>
          </a:p>
        </p:txBody>
      </p:sp>
    </p:spTree>
    <p:extLst>
      <p:ext uri="{BB962C8B-B14F-4D97-AF65-F5344CB8AC3E}">
        <p14:creationId xmlns:p14="http://schemas.microsoft.com/office/powerpoint/2010/main" val="345237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D827-0861-5959-EC44-7E370799F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04864"/>
            <a:ext cx="6180175" cy="3475301"/>
          </a:xfrm>
        </p:spPr>
        <p:txBody>
          <a:bodyPr/>
          <a:lstStyle/>
          <a:p>
            <a:r>
              <a:rPr lang="de-DE" sz="2800" b="1" dirty="0"/>
              <a:t>DFG-Projekt:</a:t>
            </a:r>
            <a:br>
              <a:rPr lang="de-DE" sz="2800" b="1" dirty="0"/>
            </a:br>
            <a:r>
              <a:rPr lang="de-DE" sz="2800" b="1" dirty="0"/>
              <a:t>„Der Campus als Leitbild und Praxis in Lokalen Bildungslandschaften“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Projektleitung: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Prof. Dr. Angela Million (TU Berlin)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Prof. Dr. Thomas Coelen (Uni Siegen)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Laufzeit: </a:t>
            </a:r>
            <a:r>
              <a:rPr lang="de-DE" sz="2000" dirty="0">
                <a:solidFill>
                  <a:schemeClr val="tx1"/>
                </a:solidFill>
              </a:rPr>
              <a:t>01.01.2019 bis 31.03.2023</a:t>
            </a:r>
          </a:p>
          <a:p>
            <a:endParaRPr lang="de-DE" dirty="0">
              <a:solidFill>
                <a:srgbClr val="FBBA00"/>
              </a:solidFill>
            </a:endParaRP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ECA93-5C7F-228B-5108-3FCC96D0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B5A53-877C-7237-5007-FC02E031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0E0E-5E65-869A-EB7E-2F0EBE74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5</a:t>
            </a:fld>
            <a:endParaRPr lang="de-DE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B5BFD58-F309-B1C7-E995-823BAA6A5F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t="954" r="10845" b="-954"/>
          <a:stretch/>
        </p:blipFill>
        <p:spPr>
          <a:xfrm>
            <a:off x="0" y="764704"/>
            <a:ext cx="6454516" cy="3889448"/>
          </a:xfrm>
        </p:spPr>
      </p:pic>
    </p:spTree>
    <p:extLst>
      <p:ext uri="{BB962C8B-B14F-4D97-AF65-F5344CB8AC3E}">
        <p14:creationId xmlns:p14="http://schemas.microsoft.com/office/powerpoint/2010/main" val="424598098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7D3F-6618-AA03-BEEC-C04981D9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0225136" cy="864000"/>
          </a:xfrm>
        </p:spPr>
        <p:txBody>
          <a:bodyPr/>
          <a:lstStyle/>
          <a:p>
            <a:pPr algn="ctr"/>
            <a:r>
              <a:rPr lang="de-DE" sz="2400" dirty="0"/>
              <a:t>Projekt „Der Campus als Leitbild und Praxis in Lokalen Bildungslandschaften“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E33E9-4258-BE65-DAA6-8A1B3056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1F98-1C9B-B274-F752-1D65196A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36DE-9C9D-47C4-5156-08124BD3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6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2643B-16C2-7632-4048-360FB97AB3B3}"/>
              </a:ext>
            </a:extLst>
          </p:cNvPr>
          <p:cNvSpPr txBox="1"/>
          <p:nvPr/>
        </p:nvSpPr>
        <p:spPr>
          <a:xfrm>
            <a:off x="554797" y="2132856"/>
            <a:ext cx="7128792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</a:rPr>
              <a:t>Netzwerke und Leitbilder über den Campus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Beobachtungen, Gruppendiskussionen, Interviews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Ziel: kollektive Orientierungen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1"/>
                </a:solidFill>
              </a:rPr>
              <a:t>Wahrnehmung, Nutzung, Aneignung des Campus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Beobachtungen und narrative Landkarten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Kartographie und Raumanalyse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6124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AE6A-8174-42B9-19D6-66D6285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4968649" cy="864000"/>
          </a:xfrm>
        </p:spPr>
        <p:txBody>
          <a:bodyPr/>
          <a:lstStyle/>
          <a:p>
            <a:r>
              <a:rPr lang="de-DE" dirty="0"/>
              <a:t>Campus für Lebenslanges Lernen in Osterholz-Scharmbeck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EC70FC-2719-0B80-C298-D2FF484CF8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2087" y="1704313"/>
            <a:ext cx="4763833" cy="446405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464038-3163-D22D-2C7D-11BE42CF1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5880" y="1700210"/>
            <a:ext cx="4068768" cy="446405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20DA5-DC5A-E43A-304A-D9C9C207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09424-7A82-2BCE-80B9-385793C8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3E4BC-7DC1-D34A-D94B-871F9E76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7</a:t>
            </a:fld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31100-4BAD-08DF-944E-38B64B8FBBA3}"/>
              </a:ext>
            </a:extLst>
          </p:cNvPr>
          <p:cNvSpPr txBox="1"/>
          <p:nvPr/>
        </p:nvSpPr>
        <p:spPr>
          <a:xfrm>
            <a:off x="6671969" y="539653"/>
            <a:ext cx="4133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+mj-lt"/>
              </a:rPr>
              <a:t>Campus</a:t>
            </a:r>
            <a:r>
              <a:rPr lang="de-DE" sz="32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Efeuweg</a:t>
            </a:r>
            <a:r>
              <a:rPr lang="de-DE" sz="2800" b="1" dirty="0">
                <a:latin typeface="+mj-lt"/>
              </a:rPr>
              <a:t> in Berlin </a:t>
            </a:r>
            <a:endParaRPr lang="de-D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67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49CD5B-E723-4D8D-B2E6-FCE1736FC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69D48-1EAD-470A-ADA2-6F6972B2DFB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DE5779BD-63CC-4A2B-9ED4-8F4381CAA9B9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6FA59E97-D43B-4E8F-9BEA-811902F7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Begrifflichkeiten: </a:t>
            </a:r>
            <a:r>
              <a:rPr lang="de-DE" b="0" dirty="0"/>
              <a:t>Bildungslandschaft </a:t>
            </a:r>
            <a:br>
              <a:rPr lang="de-DE" b="0" dirty="0"/>
            </a:br>
            <a:r>
              <a:rPr lang="de-DE" b="0" dirty="0"/>
              <a:t>und Campus </a:t>
            </a:r>
          </a:p>
        </p:txBody>
      </p:sp>
    </p:spTree>
    <p:extLst>
      <p:ext uri="{BB962C8B-B14F-4D97-AF65-F5344CB8AC3E}">
        <p14:creationId xmlns:p14="http://schemas.microsoft.com/office/powerpoint/2010/main" val="237847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D43D3DA3-B79A-F40A-57AF-25FD72C1E6E5}"/>
              </a:ext>
            </a:extLst>
          </p:cNvPr>
          <p:cNvSpPr/>
          <p:nvPr/>
        </p:nvSpPr>
        <p:spPr>
          <a:xfrm>
            <a:off x="4839379" y="194252"/>
            <a:ext cx="7161277" cy="5821511"/>
          </a:xfrm>
          <a:prstGeom prst="ellipse">
            <a:avLst/>
          </a:prstGeom>
          <a:solidFill>
            <a:srgbClr val="FBB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BA6AEC-A953-4460-89DE-055FEC8F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4608512" cy="575944"/>
          </a:xfrm>
        </p:spPr>
        <p:txBody>
          <a:bodyPr/>
          <a:lstStyle/>
          <a:p>
            <a:r>
              <a:rPr lang="de-DE" sz="3600" dirty="0"/>
              <a:t>Sozialraum und Bildung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12DFFF-6C01-400E-B0CC-34E7D942B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110" y="1628800"/>
            <a:ext cx="4463770" cy="1944232"/>
          </a:xfrm>
        </p:spPr>
        <p:txBody>
          <a:bodyPr/>
          <a:lstStyle/>
          <a:p>
            <a:pPr lvl="1"/>
            <a:r>
              <a:rPr lang="de-DE" sz="2400" dirty="0"/>
              <a:t>Sozialraum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EC6608"/>
                </a:solidFill>
              </a:rPr>
              <a:t>Ausgangs- und Bezugspunkt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EC6608"/>
                </a:solidFill>
              </a:rPr>
              <a:t>Geflecht: Struktur u. Handlung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EC6608"/>
                </a:solidFill>
              </a:rPr>
              <a:t>Soziale Praktiken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0" lvl="2" indent="0">
              <a:buNone/>
            </a:pPr>
            <a:r>
              <a:rPr lang="de-DE" sz="2400" b="1" dirty="0">
                <a:solidFill>
                  <a:srgbClr val="EC6608"/>
                </a:solidFill>
              </a:rPr>
              <a:t>Bildung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EC6608"/>
                </a:solidFill>
              </a:rPr>
              <a:t>Prozesse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EC6608"/>
                </a:solidFill>
              </a:rPr>
              <a:t>Settings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EC6608"/>
                </a:solidFill>
              </a:rPr>
              <a:t>Persönlichkeitsentwicklung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7BA12D-C85C-41D8-9397-F0780A97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14. November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997BB-A3FC-414B-B1DD-F6AAC355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Bildungslandschaften in Campus-Form aus schulischer Perspektive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3FD0F6-CFF1-4D0F-926F-D47839BB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079AF76-3827-AD9F-BED9-21C2E3DF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30" y="411416"/>
            <a:ext cx="7608770" cy="55334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75297AF-1B2B-E3F0-96C6-CFD2CA4D5569}"/>
              </a:ext>
            </a:extLst>
          </p:cNvPr>
          <p:cNvSpPr txBox="1"/>
          <p:nvPr/>
        </p:nvSpPr>
        <p:spPr>
          <a:xfrm>
            <a:off x="8616279" y="6165304"/>
            <a:ext cx="3384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(Eigene Darstellung in Anlehnung an BMFSFJ, 2005)</a:t>
            </a:r>
          </a:p>
        </p:txBody>
      </p:sp>
    </p:spTree>
    <p:extLst>
      <p:ext uri="{BB962C8B-B14F-4D97-AF65-F5344CB8AC3E}">
        <p14:creationId xmlns:p14="http://schemas.microsoft.com/office/powerpoint/2010/main" val="391936824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Fakultät_II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EC6608"/>
      </a:accent2>
      <a:accent3>
        <a:srgbClr val="FBBA00"/>
      </a:accent3>
      <a:accent4>
        <a:srgbClr val="657280"/>
      </a:accent4>
      <a:accent5>
        <a:srgbClr val="EC6600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s_16x9_002-000-002.potx" id="{DBB2CE38-7E84-4B6D-8FDA-A0BF717DDC6A}" vid="{C99ECCFC-BE6B-47A7-AA96-A95A4C7C86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958</Words>
  <Application>Microsoft Office PowerPoint</Application>
  <PresentationFormat>Breitbild</PresentationFormat>
  <Paragraphs>187</Paragraphs>
  <Slides>35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Claradon</vt:lpstr>
      <vt:lpstr>Clarendon Bold</vt:lpstr>
      <vt:lpstr>Office</vt:lpstr>
      <vt:lpstr>Acrobat Document</vt:lpstr>
      <vt:lpstr>Bildungslandschaften in Campus-Form aus schulischer Perspektive</vt:lpstr>
      <vt:lpstr>PowerPoint-Präsentation</vt:lpstr>
      <vt:lpstr>Gliederung</vt:lpstr>
      <vt:lpstr>Einführung: Projektvorstellung</vt:lpstr>
      <vt:lpstr>PowerPoint-Präsentation</vt:lpstr>
      <vt:lpstr>Projekt „Der Campus als Leitbild und Praxis in Lokalen Bildungslandschaften“</vt:lpstr>
      <vt:lpstr>Campus für Lebenslanges Lernen in Osterholz-Scharmbeck</vt:lpstr>
      <vt:lpstr>Begrifflichkeiten: Bildungslandschaft  und Campus </vt:lpstr>
      <vt:lpstr>Sozialraum und Bildung</vt:lpstr>
      <vt:lpstr>Begrifflichkeit: Bildungslandschaft </vt:lpstr>
      <vt:lpstr>Begrifflichkeit: Campus</vt:lpstr>
      <vt:lpstr>Entwicklungsstand aus schulischen Perspektiven</vt:lpstr>
      <vt:lpstr>3.1 Der Campus als Chance</vt:lpstr>
      <vt:lpstr>3.2 Herausforderungen auf dem Campus</vt:lpstr>
      <vt:lpstr>3.3 Kooperationen auf dem Campus</vt:lpstr>
      <vt:lpstr>Fazit</vt:lpstr>
      <vt:lpstr>PowerPoint-Präsentation</vt:lpstr>
      <vt:lpstr>PowerPoint-Präsentation</vt:lpstr>
      <vt:lpstr>PowerPoint-Präsentation</vt:lpstr>
      <vt:lpstr>Vielen Dank</vt:lpstr>
      <vt:lpstr>Literaturverzeichnis </vt:lpstr>
      <vt:lpstr>PowerPoint-Präsentation</vt:lpstr>
      <vt:lpstr>Bildungslandschaften in Campus-Form aus schulischer Perspektive</vt:lpstr>
      <vt:lpstr>PowerPoint-Präsentation</vt:lpstr>
      <vt:lpstr>DFG-Projekt “Lokale Bildungslandschaften und Stadtentwicklung – Schnittstellen und Verflechtungen” Prof. Dr. Thomas Coelen, Universität Siegen &amp; Prof. Dr. Angela Million, TU Berlin</vt:lpstr>
      <vt:lpstr>2. ‚Kein Kind darf verloren gehen‘</vt:lpstr>
      <vt:lpstr>3. Investitionen in Quartiere und Biographien</vt:lpstr>
      <vt:lpstr>4. In Quartier und Schule liegt die Kraft</vt:lpstr>
      <vt:lpstr>5. Gleiche Ziele, wenig Abstimmung</vt:lpstr>
      <vt:lpstr>DFG-Projekt “Lokale Bildungslandschaften und Stadtentwicklung – Schnittstellen und Verflechtungen” Prof. Dr. Thomas Coelen, Universität Siegen &amp; Prof. Dr. Angela Million, TU Berlin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 Überschrift lorem</dc:title>
  <dc:creator>Sarah Kühn</dc:creator>
  <dc:description>PowerPoint Vorlage Offive 2019 | Format: 16:9 - quer</dc:description>
  <cp:lastModifiedBy>Coelen, Thomas, Prof. Dr.</cp:lastModifiedBy>
  <cp:revision>43</cp:revision>
  <dcterms:created xsi:type="dcterms:W3CDTF">2020-11-05T12:05:15Z</dcterms:created>
  <dcterms:modified xsi:type="dcterms:W3CDTF">2022-11-14T19:45:29Z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1.1.0</vt:lpwstr>
  </property>
  <property fmtid="{D5CDD505-2E9C-101B-9397-08002B2CF9AE}" pid="3" name="Build">
    <vt:lpwstr>002-000-002</vt:lpwstr>
  </property>
  <property fmtid="{D5CDD505-2E9C-101B-9397-08002B2CF9AE}" pid="4" name="Erstellt von">
    <vt:lpwstr>morfeld-softwareentwicklung</vt:lpwstr>
  </property>
  <property fmtid="{D5CDD505-2E9C-101B-9397-08002B2CF9AE}" pid="5" name="Autor">
    <vt:lpwstr>clemens morfeld</vt:lpwstr>
  </property>
  <property fmtid="{D5CDD505-2E9C-101B-9397-08002B2CF9AE}" pid="6" name="Erstellt am">
    <vt:lpwstr>29.10.2020</vt:lpwstr>
  </property>
  <property fmtid="{D5CDD505-2E9C-101B-9397-08002B2CF9AE}" pid="7" name="Stand">
    <vt:lpwstr>29.10.2020</vt:lpwstr>
  </property>
</Properties>
</file>